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agnolia Script" charset="1" panose="02000503070000020003"/>
      <p:regular r:id="rId26"/>
    </p:embeddedFont>
    <p:embeddedFont>
      <p:font typeface="Inria Serif" charset="1" panose="00000000000000000000"/>
      <p:regular r:id="rId27"/>
    </p:embeddedFont>
    <p:embeddedFont>
      <p:font typeface="DM Serif Display" charset="1" panose="00000000000000000000"/>
      <p:regular r:id="rId28"/>
    </p:embeddedFont>
    <p:embeddedFont>
      <p:font typeface="Aileron" charset="1" panose="00000500000000000000"/>
      <p:regular r:id="rId29"/>
    </p:embeddedFont>
    <p:embeddedFont>
      <p:font typeface="Aileron Bold" charset="1" panose="00000800000000000000"/>
      <p:regular r:id="rId30"/>
    </p:embeddedFont>
    <p:embeddedFont>
      <p:font typeface="Inria Serif Bold" charset="1" panose="00000000000000000000"/>
      <p:regular r:id="rId31"/>
    </p:embeddedFont>
    <p:embeddedFont>
      <p:font typeface="Aileron Ultra-Bold"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031450"/>
          </a:xfrm>
          <a:custGeom>
            <a:avLst/>
            <a:gdLst/>
            <a:ahLst/>
            <a:cxnLst/>
            <a:rect r="r" b="b" t="t" l="l"/>
            <a:pathLst>
              <a:path h="9031450" w="18288000">
                <a:moveTo>
                  <a:pt x="0" y="0"/>
                </a:moveTo>
                <a:lnTo>
                  <a:pt x="18288000" y="0"/>
                </a:lnTo>
                <a:lnTo>
                  <a:pt x="18288000" y="9031450"/>
                </a:lnTo>
                <a:lnTo>
                  <a:pt x="0" y="9031450"/>
                </a:lnTo>
                <a:lnTo>
                  <a:pt x="0" y="0"/>
                </a:lnTo>
                <a:close/>
              </a:path>
            </a:pathLst>
          </a:custGeom>
          <a:blipFill>
            <a:blip r:embed="rId2"/>
            <a:stretch>
              <a:fillRect l="0" t="0" r="0" b="-1246"/>
            </a:stretch>
          </a:blipFill>
        </p:spPr>
      </p:sp>
      <p:sp>
        <p:nvSpPr>
          <p:cNvPr name="TextBox 3" id="3"/>
          <p:cNvSpPr txBox="true"/>
          <p:nvPr/>
        </p:nvSpPr>
        <p:spPr>
          <a:xfrm rot="0">
            <a:off x="426148" y="9163050"/>
            <a:ext cx="17861852" cy="837491"/>
          </a:xfrm>
          <a:prstGeom prst="rect">
            <a:avLst/>
          </a:prstGeom>
        </p:spPr>
        <p:txBody>
          <a:bodyPr anchor="t" rtlCol="false" tIns="0" lIns="0" bIns="0" rIns="0">
            <a:spAutoFit/>
          </a:bodyPr>
          <a:lstStyle/>
          <a:p>
            <a:pPr algn="l">
              <a:lnSpc>
                <a:spcPts val="6864"/>
              </a:lnSpc>
            </a:pPr>
            <a:r>
              <a:rPr lang="en-US" sz="4902">
                <a:solidFill>
                  <a:srgbClr val="FEFEFF"/>
                </a:solidFill>
                <a:latin typeface="Magnolia Script"/>
                <a:ea typeface="Magnolia Script"/>
                <a:cs typeface="Magnolia Script"/>
                <a:sym typeface="Magnolia Script"/>
              </a:rPr>
              <a:t>CSYE 6225-Final Project: Customer-Relationship-Management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grpSp>
        <p:nvGrpSpPr>
          <p:cNvPr name="Group 6" id="6"/>
          <p:cNvGrpSpPr/>
          <p:nvPr/>
        </p:nvGrpSpPr>
        <p:grpSpPr>
          <a:xfrm rot="0">
            <a:off x="1028700" y="7086283"/>
            <a:ext cx="3525022" cy="2030323"/>
            <a:chOff x="0" y="0"/>
            <a:chExt cx="928401" cy="534735"/>
          </a:xfrm>
        </p:grpSpPr>
        <p:sp>
          <p:nvSpPr>
            <p:cNvPr name="Freeform 7" id="7"/>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8" id="8"/>
            <p:cNvSpPr txBox="true"/>
            <p:nvPr/>
          </p:nvSpPr>
          <p:spPr>
            <a:xfrm>
              <a:off x="0" y="-57150"/>
              <a:ext cx="928401" cy="591885"/>
            </a:xfrm>
            <a:prstGeom prst="rect">
              <a:avLst/>
            </a:prstGeom>
          </p:spPr>
          <p:txBody>
            <a:bodyPr anchor="ctr" rtlCol="false" tIns="50800" lIns="50800" bIns="50800" rIns="50800"/>
            <a:lstStyle/>
            <a:p>
              <a:pPr algn="ctr">
                <a:lnSpc>
                  <a:spcPts val="3920"/>
                </a:lnSpc>
              </a:pPr>
              <a:r>
                <a:rPr lang="en-US" b="true" sz="2800" spc="140">
                  <a:solidFill>
                    <a:srgbClr val="FFFFFF"/>
                  </a:solidFill>
                  <a:latin typeface="Aileron Ultra-Bold"/>
                  <a:ea typeface="Aileron Ultra-Bold"/>
                  <a:cs typeface="Aileron Ultra-Bold"/>
                  <a:sym typeface="Aileron Ultra-Bold"/>
                </a:rPr>
                <a:t>Milestone1</a:t>
              </a:r>
            </a:p>
          </p:txBody>
        </p:sp>
      </p:grpSp>
      <p:grpSp>
        <p:nvGrpSpPr>
          <p:cNvPr name="Group 9" id="9"/>
          <p:cNvGrpSpPr/>
          <p:nvPr/>
        </p:nvGrpSpPr>
        <p:grpSpPr>
          <a:xfrm rot="0">
            <a:off x="3909698" y="6469115"/>
            <a:ext cx="3525022" cy="2030323"/>
            <a:chOff x="0" y="0"/>
            <a:chExt cx="928401" cy="534735"/>
          </a:xfrm>
        </p:grpSpPr>
        <p:sp>
          <p:nvSpPr>
            <p:cNvPr name="Freeform 10" id="10"/>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11" id="11"/>
            <p:cNvSpPr txBox="true"/>
            <p:nvPr/>
          </p:nvSpPr>
          <p:spPr>
            <a:xfrm>
              <a:off x="0" y="-57150"/>
              <a:ext cx="928401" cy="591885"/>
            </a:xfrm>
            <a:prstGeom prst="rect">
              <a:avLst/>
            </a:prstGeom>
          </p:spPr>
          <p:txBody>
            <a:bodyPr anchor="ctr" rtlCol="false" tIns="50800" lIns="50800" bIns="50800" rIns="50800"/>
            <a:lstStyle/>
            <a:p>
              <a:pPr algn="ctr">
                <a:lnSpc>
                  <a:spcPts val="3920"/>
                </a:lnSpc>
              </a:pPr>
              <a:r>
                <a:rPr lang="en-US" b="true" sz="2800" spc="140">
                  <a:solidFill>
                    <a:srgbClr val="FFFFFF"/>
                  </a:solidFill>
                  <a:latin typeface="Aileron Ultra-Bold"/>
                  <a:ea typeface="Aileron Ultra-Bold"/>
                  <a:cs typeface="Aileron Ultra-Bold"/>
                  <a:sym typeface="Aileron Ultra-Bold"/>
                </a:rPr>
                <a:t>Milestone2</a:t>
              </a:r>
            </a:p>
          </p:txBody>
        </p:sp>
      </p:grpSp>
      <p:grpSp>
        <p:nvGrpSpPr>
          <p:cNvPr name="Group 12" id="12"/>
          <p:cNvGrpSpPr/>
          <p:nvPr/>
        </p:nvGrpSpPr>
        <p:grpSpPr>
          <a:xfrm rot="-10800000">
            <a:off x="3909698" y="8499438"/>
            <a:ext cx="644024" cy="617168"/>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14" id="14"/>
          <p:cNvGrpSpPr/>
          <p:nvPr/>
        </p:nvGrpSpPr>
        <p:grpSpPr>
          <a:xfrm rot="0">
            <a:off x="6842430" y="5851947"/>
            <a:ext cx="3525022" cy="2030323"/>
            <a:chOff x="0" y="0"/>
            <a:chExt cx="928401" cy="534735"/>
          </a:xfrm>
        </p:grpSpPr>
        <p:sp>
          <p:nvSpPr>
            <p:cNvPr name="Freeform 15" id="15"/>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6" id="16"/>
            <p:cNvSpPr txBox="true"/>
            <p:nvPr/>
          </p:nvSpPr>
          <p:spPr>
            <a:xfrm>
              <a:off x="0" y="-57150"/>
              <a:ext cx="928401" cy="591885"/>
            </a:xfrm>
            <a:prstGeom prst="rect">
              <a:avLst/>
            </a:prstGeom>
          </p:spPr>
          <p:txBody>
            <a:bodyPr anchor="ctr" rtlCol="false" tIns="50800" lIns="50800" bIns="50800" rIns="50800"/>
            <a:lstStyle/>
            <a:p>
              <a:pPr algn="ctr">
                <a:lnSpc>
                  <a:spcPts val="3920"/>
                </a:lnSpc>
              </a:pPr>
              <a:r>
                <a:rPr lang="en-US" b="true" sz="2800" spc="140">
                  <a:solidFill>
                    <a:srgbClr val="FFFFFF"/>
                  </a:solidFill>
                  <a:latin typeface="Aileron Ultra-Bold"/>
                  <a:ea typeface="Aileron Ultra-Bold"/>
                  <a:cs typeface="Aileron Ultra-Bold"/>
                  <a:sym typeface="Aileron Ultra-Bold"/>
                </a:rPr>
                <a:t>Milestone3</a:t>
              </a:r>
            </a:p>
          </p:txBody>
        </p:sp>
      </p:grpSp>
      <p:grpSp>
        <p:nvGrpSpPr>
          <p:cNvPr name="Group 17" id="17"/>
          <p:cNvGrpSpPr/>
          <p:nvPr/>
        </p:nvGrpSpPr>
        <p:grpSpPr>
          <a:xfrm rot="-10800000">
            <a:off x="6826088" y="7882270"/>
            <a:ext cx="618157" cy="617168"/>
            <a:chOff x="0" y="0"/>
            <a:chExt cx="6350000" cy="6339840"/>
          </a:xfrm>
        </p:grpSpPr>
        <p:sp>
          <p:nvSpPr>
            <p:cNvPr name="Freeform 18" id="1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19" id="19"/>
          <p:cNvGrpSpPr/>
          <p:nvPr/>
        </p:nvGrpSpPr>
        <p:grpSpPr>
          <a:xfrm rot="0">
            <a:off x="9749295" y="5240138"/>
            <a:ext cx="3525022" cy="2030323"/>
            <a:chOff x="0" y="0"/>
            <a:chExt cx="928401" cy="534735"/>
          </a:xfrm>
        </p:grpSpPr>
        <p:sp>
          <p:nvSpPr>
            <p:cNvPr name="Freeform 20" id="20"/>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8B6FF"/>
            </a:solidFill>
          </p:spPr>
        </p:sp>
        <p:sp>
          <p:nvSpPr>
            <p:cNvPr name="TextBox 21" id="21"/>
            <p:cNvSpPr txBox="true"/>
            <p:nvPr/>
          </p:nvSpPr>
          <p:spPr>
            <a:xfrm>
              <a:off x="0" y="-57150"/>
              <a:ext cx="928401" cy="591885"/>
            </a:xfrm>
            <a:prstGeom prst="rect">
              <a:avLst/>
            </a:prstGeom>
          </p:spPr>
          <p:txBody>
            <a:bodyPr anchor="ctr" rtlCol="false" tIns="50800" lIns="50800" bIns="50800" rIns="50800"/>
            <a:lstStyle/>
            <a:p>
              <a:pPr algn="ctr">
                <a:lnSpc>
                  <a:spcPts val="3500"/>
                </a:lnSpc>
              </a:pPr>
              <a:r>
                <a:rPr lang="en-US" b="true" sz="2500" spc="125">
                  <a:solidFill>
                    <a:srgbClr val="FFFFFF"/>
                  </a:solidFill>
                  <a:latin typeface="Aileron Ultra-Bold"/>
                  <a:ea typeface="Aileron Ultra-Bold"/>
                  <a:cs typeface="Aileron Ultra-Bold"/>
                  <a:sym typeface="Aileron Ultra-Bold"/>
                </a:rPr>
                <a:t>Milestone4&amp;8 </a:t>
              </a:r>
            </a:p>
          </p:txBody>
        </p:sp>
      </p:grpSp>
      <p:grpSp>
        <p:nvGrpSpPr>
          <p:cNvPr name="Group 22" id="22"/>
          <p:cNvGrpSpPr/>
          <p:nvPr/>
        </p:nvGrpSpPr>
        <p:grpSpPr>
          <a:xfrm rot="-10800000">
            <a:off x="9739770" y="7265102"/>
            <a:ext cx="618157" cy="617168"/>
            <a:chOff x="0" y="0"/>
            <a:chExt cx="6350000" cy="6339840"/>
          </a:xfrm>
        </p:grpSpPr>
        <p:sp>
          <p:nvSpPr>
            <p:cNvPr name="Freeform 23" id="2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24" id="24"/>
          <p:cNvGrpSpPr/>
          <p:nvPr/>
        </p:nvGrpSpPr>
        <p:grpSpPr>
          <a:xfrm rot="0">
            <a:off x="12650434" y="3574512"/>
            <a:ext cx="4525941" cy="4020616"/>
            <a:chOff x="0" y="0"/>
            <a:chExt cx="977479" cy="868343"/>
          </a:xfrm>
        </p:grpSpPr>
        <p:sp>
          <p:nvSpPr>
            <p:cNvPr name="Freeform 25" id="25"/>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6" id="26"/>
            <p:cNvSpPr txBox="true"/>
            <p:nvPr/>
          </p:nvSpPr>
          <p:spPr>
            <a:xfrm>
              <a:off x="0" y="146050"/>
              <a:ext cx="875879" cy="519093"/>
            </a:xfrm>
            <a:prstGeom prst="rect">
              <a:avLst/>
            </a:prstGeom>
          </p:spPr>
          <p:txBody>
            <a:bodyPr anchor="ctr" rtlCol="false" tIns="50800" lIns="50800" bIns="50800" rIns="50800"/>
            <a:lstStyle/>
            <a:p>
              <a:pPr algn="ctr">
                <a:lnSpc>
                  <a:spcPts val="3920"/>
                </a:lnSpc>
              </a:pPr>
              <a:r>
                <a:rPr lang="en-US" b="true" sz="2800" spc="140">
                  <a:solidFill>
                    <a:srgbClr val="FFFFFF"/>
                  </a:solidFill>
                  <a:latin typeface="Aileron Ultra-Bold"/>
                  <a:ea typeface="Aileron Ultra-Bold"/>
                  <a:cs typeface="Aileron Ultra-Bold"/>
                  <a:sym typeface="Aileron Ultra-Bold"/>
                </a:rPr>
                <a:t>Milestone9</a:t>
              </a:r>
            </a:p>
          </p:txBody>
        </p:sp>
      </p:grpSp>
      <p:grpSp>
        <p:nvGrpSpPr>
          <p:cNvPr name="Group 27" id="27"/>
          <p:cNvGrpSpPr/>
          <p:nvPr/>
        </p:nvGrpSpPr>
        <p:grpSpPr>
          <a:xfrm rot="-10800000">
            <a:off x="12640909" y="6647934"/>
            <a:ext cx="618157" cy="617168"/>
            <a:chOff x="0" y="0"/>
            <a:chExt cx="6350000" cy="6339840"/>
          </a:xfrm>
        </p:grpSpPr>
        <p:sp>
          <p:nvSpPr>
            <p:cNvPr name="Freeform 28" id="2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TextBox 29" id="29"/>
          <p:cNvSpPr txBox="true"/>
          <p:nvPr/>
        </p:nvSpPr>
        <p:spPr>
          <a:xfrm rot="0">
            <a:off x="6369570" y="914400"/>
            <a:ext cx="5548861"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Timeline</a:t>
            </a:r>
          </a:p>
        </p:txBody>
      </p:sp>
      <p:sp>
        <p:nvSpPr>
          <p:cNvPr name="TextBox 30" id="30"/>
          <p:cNvSpPr txBox="true"/>
          <p:nvPr/>
        </p:nvSpPr>
        <p:spPr>
          <a:xfrm rot="0">
            <a:off x="1493462" y="5427975"/>
            <a:ext cx="2178311" cy="1054100"/>
          </a:xfrm>
          <a:prstGeom prst="rect">
            <a:avLst/>
          </a:prstGeom>
        </p:spPr>
        <p:txBody>
          <a:bodyPr anchor="t" rtlCol="false" tIns="0" lIns="0" bIns="0" rIns="0">
            <a:spAutoFit/>
          </a:bodyPr>
          <a:lstStyle/>
          <a:p>
            <a:pPr algn="l" marL="0" indent="0" lvl="0">
              <a:lnSpc>
                <a:spcPts val="2800"/>
              </a:lnSpc>
            </a:pPr>
            <a:r>
              <a:rPr lang="en-US" sz="2000" spc="60">
                <a:solidFill>
                  <a:srgbClr val="FFFFFF"/>
                </a:solidFill>
                <a:latin typeface="Aileron"/>
                <a:ea typeface="Aileron"/>
                <a:cs typeface="Aileron"/>
                <a:sym typeface="Aileron"/>
              </a:rPr>
              <a:t>Idea Presentation and vote for the favourite idea</a:t>
            </a:r>
          </a:p>
        </p:txBody>
      </p:sp>
      <p:sp>
        <p:nvSpPr>
          <p:cNvPr name="TextBox 31" id="31"/>
          <p:cNvSpPr txBox="true"/>
          <p:nvPr/>
        </p:nvSpPr>
        <p:spPr>
          <a:xfrm rot="0">
            <a:off x="4553722" y="5087404"/>
            <a:ext cx="1887754" cy="701675"/>
          </a:xfrm>
          <a:prstGeom prst="rect">
            <a:avLst/>
          </a:prstGeom>
        </p:spPr>
        <p:txBody>
          <a:bodyPr anchor="t" rtlCol="false" tIns="0" lIns="0" bIns="0" rIns="0">
            <a:spAutoFit/>
          </a:bodyPr>
          <a:lstStyle/>
          <a:p>
            <a:pPr algn="ctr" marL="0" indent="0" lvl="0">
              <a:lnSpc>
                <a:spcPts val="2800"/>
              </a:lnSpc>
            </a:pPr>
            <a:r>
              <a:rPr lang="en-US" sz="2000" spc="60">
                <a:solidFill>
                  <a:srgbClr val="FFFFFF"/>
                </a:solidFill>
                <a:latin typeface="Aileron"/>
                <a:ea typeface="Aileron"/>
                <a:cs typeface="Aileron"/>
                <a:sym typeface="Aileron"/>
              </a:rPr>
              <a:t>Team Agreement</a:t>
            </a:r>
          </a:p>
        </p:txBody>
      </p:sp>
      <p:sp>
        <p:nvSpPr>
          <p:cNvPr name="TextBox 32" id="32"/>
          <p:cNvSpPr txBox="true"/>
          <p:nvPr/>
        </p:nvSpPr>
        <p:spPr>
          <a:xfrm rot="0">
            <a:off x="7135166" y="4186039"/>
            <a:ext cx="2213175" cy="1054100"/>
          </a:xfrm>
          <a:prstGeom prst="rect">
            <a:avLst/>
          </a:prstGeom>
        </p:spPr>
        <p:txBody>
          <a:bodyPr anchor="t" rtlCol="false" tIns="0" lIns="0" bIns="0" rIns="0">
            <a:spAutoFit/>
          </a:bodyPr>
          <a:lstStyle/>
          <a:p>
            <a:pPr algn="ctr" marL="0" indent="0" lvl="0">
              <a:lnSpc>
                <a:spcPts val="2800"/>
              </a:lnSpc>
            </a:pPr>
            <a:r>
              <a:rPr lang="en-US" sz="2000" spc="60">
                <a:solidFill>
                  <a:srgbClr val="FFFFFF"/>
                </a:solidFill>
                <a:latin typeface="Aileron"/>
                <a:ea typeface="Aileron"/>
                <a:cs typeface="Aileron"/>
                <a:sym typeface="Aileron"/>
              </a:rPr>
              <a:t>Architecture Diagram &amp; Scrum Board Setup</a:t>
            </a:r>
          </a:p>
        </p:txBody>
      </p:sp>
      <p:sp>
        <p:nvSpPr>
          <p:cNvPr name="TextBox 33" id="33"/>
          <p:cNvSpPr txBox="true"/>
          <p:nvPr/>
        </p:nvSpPr>
        <p:spPr>
          <a:xfrm rot="0">
            <a:off x="10005661" y="2273102"/>
            <a:ext cx="2449234" cy="2463800"/>
          </a:xfrm>
          <a:prstGeom prst="rect">
            <a:avLst/>
          </a:prstGeom>
        </p:spPr>
        <p:txBody>
          <a:bodyPr anchor="t" rtlCol="false" tIns="0" lIns="0" bIns="0" rIns="0">
            <a:spAutoFit/>
          </a:bodyPr>
          <a:lstStyle/>
          <a:p>
            <a:pPr algn="ctr" marL="0" indent="0" lvl="0">
              <a:lnSpc>
                <a:spcPts val="2800"/>
              </a:lnSpc>
            </a:pPr>
            <a:r>
              <a:rPr lang="en-US" sz="2000" spc="60">
                <a:solidFill>
                  <a:srgbClr val="FFFFFF"/>
                </a:solidFill>
                <a:latin typeface="Aileron"/>
                <a:ea typeface="Aileron"/>
                <a:cs typeface="Aileron"/>
                <a:sym typeface="Aileron"/>
              </a:rPr>
              <a:t>Sprint Planning Sessions, Scrum Meetings and Closing all the user stories in sprint. Planning for the next Sprint</a:t>
            </a:r>
            <a:r>
              <a:rPr lang="en-US" sz="2000" spc="60">
                <a:solidFill>
                  <a:srgbClr val="FFFFFF"/>
                </a:solidFill>
                <a:latin typeface="Aileron"/>
                <a:ea typeface="Aileron"/>
                <a:cs typeface="Aileron"/>
                <a:sym typeface="Aileron"/>
              </a:rPr>
              <a:t> </a:t>
            </a:r>
          </a:p>
        </p:txBody>
      </p:sp>
      <p:sp>
        <p:nvSpPr>
          <p:cNvPr name="TextBox 34" id="34"/>
          <p:cNvSpPr txBox="true"/>
          <p:nvPr/>
        </p:nvSpPr>
        <p:spPr>
          <a:xfrm rot="0">
            <a:off x="13112214" y="2840415"/>
            <a:ext cx="1887754" cy="1108710"/>
          </a:xfrm>
          <a:prstGeom prst="rect">
            <a:avLst/>
          </a:prstGeom>
        </p:spPr>
        <p:txBody>
          <a:bodyPr anchor="t" rtlCol="false" tIns="0" lIns="0" bIns="0" rIns="0">
            <a:spAutoFit/>
          </a:bodyPr>
          <a:lstStyle/>
          <a:p>
            <a:pPr algn="ctr" marL="0" indent="0" lvl="0">
              <a:lnSpc>
                <a:spcPts val="2940"/>
              </a:lnSpc>
            </a:pPr>
            <a:r>
              <a:rPr lang="en-US" sz="2100" spc="63">
                <a:solidFill>
                  <a:srgbClr val="FEFEFF"/>
                </a:solidFill>
                <a:latin typeface="Aileron"/>
                <a:ea typeface="Aileron"/>
                <a:cs typeface="Aileron"/>
                <a:sym typeface="Aileron"/>
              </a:rPr>
              <a:t>Presentation &amp; Project Submission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21156" y="914400"/>
            <a:ext cx="10267398"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Challenges Faced</a:t>
            </a:r>
            <a:r>
              <a:rPr lang="en-US" sz="5902">
                <a:solidFill>
                  <a:srgbClr val="FEFEFF"/>
                </a:solidFill>
                <a:latin typeface="Magnolia Script"/>
                <a:ea typeface="Magnolia Script"/>
                <a:cs typeface="Magnolia Script"/>
                <a:sym typeface="Magnolia Script"/>
              </a:rPr>
              <a:t> &amp; Solutions</a:t>
            </a:r>
          </a:p>
        </p:txBody>
      </p:sp>
      <p:sp>
        <p:nvSpPr>
          <p:cNvPr name="AutoShape 6" id="6"/>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TextBox 7" id="7"/>
          <p:cNvSpPr txBox="true"/>
          <p:nvPr/>
        </p:nvSpPr>
        <p:spPr>
          <a:xfrm rot="0">
            <a:off x="4321156" y="2538884"/>
            <a:ext cx="11336459" cy="6719416"/>
          </a:xfrm>
          <a:prstGeom prst="rect">
            <a:avLst/>
          </a:prstGeom>
        </p:spPr>
        <p:txBody>
          <a:bodyPr anchor="t" rtlCol="false" tIns="0" lIns="0" bIns="0" rIns="0">
            <a:spAutoFit/>
          </a:bodyPr>
          <a:lstStyle/>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Issues with GitHub</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Issues with fetching data from the database</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Deployment to cloud</a:t>
            </a:r>
          </a:p>
          <a:p>
            <a:pPr algn="l">
              <a:lnSpc>
                <a:spcPts val="4488"/>
              </a:lnSpc>
            </a:pP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Effective communication</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Regular code reviews and testing</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Online resources</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Work in coordination</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Peers shared best practices for resolving conflicts and improving commits.</a:t>
            </a:r>
          </a:p>
          <a:p>
            <a:pPr algn="l">
              <a:lnSpc>
                <a:spcPts val="4488"/>
              </a:lnSpc>
            </a:pPr>
          </a:p>
          <a:p>
            <a:pPr algn="just">
              <a:lnSpc>
                <a:spcPts val="4488"/>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321156" y="914400"/>
            <a:ext cx="10267398"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Lesson Learned</a:t>
            </a:r>
            <a:r>
              <a:rPr lang="en-US" sz="5902">
                <a:solidFill>
                  <a:srgbClr val="FEFEFF"/>
                </a:solidFill>
                <a:latin typeface="Magnolia Script"/>
                <a:ea typeface="Magnolia Script"/>
                <a:cs typeface="Magnolia Script"/>
                <a:sym typeface="Magnolia Script"/>
              </a:rPr>
              <a:t> </a:t>
            </a:r>
          </a:p>
        </p:txBody>
      </p:sp>
      <p:sp>
        <p:nvSpPr>
          <p:cNvPr name="AutoShape 6" id="6"/>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TextBox 7" id="7"/>
          <p:cNvSpPr txBox="true"/>
          <p:nvPr/>
        </p:nvSpPr>
        <p:spPr>
          <a:xfrm rot="0">
            <a:off x="4321156" y="2538884"/>
            <a:ext cx="11336459" cy="6719416"/>
          </a:xfrm>
          <a:prstGeom prst="rect">
            <a:avLst/>
          </a:prstGeom>
        </p:spPr>
        <p:txBody>
          <a:bodyPr anchor="t" rtlCol="false" tIns="0" lIns="0" bIns="0" rIns="0">
            <a:spAutoFit/>
          </a:bodyPr>
          <a:lstStyle/>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Enhanced skills in dividing and assigning tasks effectively among team members to ensure smooth progress.</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Gained hands-on experience in setting up and managing a database, and ensuring seamless integration with back-end APIs.</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Learned to deploy applications on the cloud using AWS services.</a:t>
            </a:r>
          </a:p>
          <a:p>
            <a:pPr algn="l" marL="692192" indent="-346096" lvl="1">
              <a:lnSpc>
                <a:spcPts val="4488"/>
              </a:lnSpc>
              <a:buFont typeface="Arial"/>
              <a:buChar char="•"/>
            </a:pPr>
            <a:r>
              <a:rPr lang="en-US" sz="3206">
                <a:solidFill>
                  <a:srgbClr val="FFFFFF"/>
                </a:solidFill>
                <a:latin typeface="Inria Serif"/>
                <a:ea typeface="Inria Serif"/>
                <a:cs typeface="Inria Serif"/>
                <a:sym typeface="Inria Serif"/>
              </a:rPr>
              <a:t>Acquired valuable knowledge about web application development, cloud architecture, and the interplay of front-end and back-end technologies.</a:t>
            </a:r>
          </a:p>
          <a:p>
            <a:pPr algn="just">
              <a:lnSpc>
                <a:spcPts val="448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2605048" y="2306216"/>
            <a:ext cx="13077904" cy="7438058"/>
          </a:xfrm>
          <a:custGeom>
            <a:avLst/>
            <a:gdLst/>
            <a:ahLst/>
            <a:cxnLst/>
            <a:rect r="r" b="b" t="t" l="l"/>
            <a:pathLst>
              <a:path h="7438058" w="13077904">
                <a:moveTo>
                  <a:pt x="0" y="0"/>
                </a:moveTo>
                <a:lnTo>
                  <a:pt x="13077904" y="0"/>
                </a:lnTo>
                <a:lnTo>
                  <a:pt x="13077904" y="7438058"/>
                </a:lnTo>
                <a:lnTo>
                  <a:pt x="0" y="7438058"/>
                </a:lnTo>
                <a:lnTo>
                  <a:pt x="0" y="0"/>
                </a:lnTo>
                <a:close/>
              </a:path>
            </a:pathLst>
          </a:custGeom>
          <a:blipFill>
            <a:blip r:embed="rId2"/>
            <a:stretch>
              <a:fillRect l="0" t="0" r="0" b="0"/>
            </a:stretch>
          </a:blipFill>
        </p:spPr>
      </p:sp>
      <p:sp>
        <p:nvSpPr>
          <p:cNvPr name="TextBox 7" id="7"/>
          <p:cNvSpPr txBox="true"/>
          <p:nvPr/>
        </p:nvSpPr>
        <p:spPr>
          <a:xfrm rot="0">
            <a:off x="4321156" y="914400"/>
            <a:ext cx="10267398"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Trello Board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1873882" y="2141603"/>
            <a:ext cx="14837581" cy="7882465"/>
          </a:xfrm>
          <a:custGeom>
            <a:avLst/>
            <a:gdLst/>
            <a:ahLst/>
            <a:cxnLst/>
            <a:rect r="r" b="b" t="t" l="l"/>
            <a:pathLst>
              <a:path h="7882465" w="14837581">
                <a:moveTo>
                  <a:pt x="0" y="0"/>
                </a:moveTo>
                <a:lnTo>
                  <a:pt x="14837581" y="0"/>
                </a:lnTo>
                <a:lnTo>
                  <a:pt x="14837581" y="7882465"/>
                </a:lnTo>
                <a:lnTo>
                  <a:pt x="0" y="7882465"/>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ScreenShots of the CRM Application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2007900" y="2085097"/>
            <a:ext cx="14688649" cy="7950231"/>
          </a:xfrm>
          <a:custGeom>
            <a:avLst/>
            <a:gdLst/>
            <a:ahLst/>
            <a:cxnLst/>
            <a:rect r="r" b="b" t="t" l="l"/>
            <a:pathLst>
              <a:path h="7950231" w="14688649">
                <a:moveTo>
                  <a:pt x="0" y="0"/>
                </a:moveTo>
                <a:lnTo>
                  <a:pt x="14688649" y="0"/>
                </a:lnTo>
                <a:lnTo>
                  <a:pt x="14688649" y="7950231"/>
                </a:lnTo>
                <a:lnTo>
                  <a:pt x="0" y="7950231"/>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ScreenShots of the CRM Application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1685788" y="2127477"/>
            <a:ext cx="14916425" cy="7961642"/>
          </a:xfrm>
          <a:custGeom>
            <a:avLst/>
            <a:gdLst/>
            <a:ahLst/>
            <a:cxnLst/>
            <a:rect r="r" b="b" t="t" l="l"/>
            <a:pathLst>
              <a:path h="7961642" w="14916425">
                <a:moveTo>
                  <a:pt x="0" y="0"/>
                </a:moveTo>
                <a:lnTo>
                  <a:pt x="14916424" y="0"/>
                </a:lnTo>
                <a:lnTo>
                  <a:pt x="14916424" y="7961641"/>
                </a:lnTo>
                <a:lnTo>
                  <a:pt x="0" y="7961641"/>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ScreenShots of the CRM Application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2187788" y="2306237"/>
            <a:ext cx="14336222" cy="7598198"/>
          </a:xfrm>
          <a:custGeom>
            <a:avLst/>
            <a:gdLst/>
            <a:ahLst/>
            <a:cxnLst/>
            <a:rect r="r" b="b" t="t" l="l"/>
            <a:pathLst>
              <a:path h="7598198" w="14336222">
                <a:moveTo>
                  <a:pt x="0" y="0"/>
                </a:moveTo>
                <a:lnTo>
                  <a:pt x="14336222" y="0"/>
                </a:lnTo>
                <a:lnTo>
                  <a:pt x="14336222" y="7598197"/>
                </a:lnTo>
                <a:lnTo>
                  <a:pt x="0" y="7598197"/>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ScreenShots of the CRM Application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1915676" y="2173817"/>
            <a:ext cx="14456649" cy="7770449"/>
          </a:xfrm>
          <a:custGeom>
            <a:avLst/>
            <a:gdLst/>
            <a:ahLst/>
            <a:cxnLst/>
            <a:rect r="r" b="b" t="t" l="l"/>
            <a:pathLst>
              <a:path h="7770449" w="14456649">
                <a:moveTo>
                  <a:pt x="0" y="0"/>
                </a:moveTo>
                <a:lnTo>
                  <a:pt x="14456648" y="0"/>
                </a:lnTo>
                <a:lnTo>
                  <a:pt x="14456648" y="7770448"/>
                </a:lnTo>
                <a:lnTo>
                  <a:pt x="0" y="7770448"/>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ScreenShots of the CRM Application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698823" y="2670096"/>
            <a:ext cx="17242294" cy="6379649"/>
          </a:xfrm>
          <a:custGeom>
            <a:avLst/>
            <a:gdLst/>
            <a:ahLst/>
            <a:cxnLst/>
            <a:rect r="r" b="b" t="t" l="l"/>
            <a:pathLst>
              <a:path h="6379649" w="17242294">
                <a:moveTo>
                  <a:pt x="0" y="0"/>
                </a:moveTo>
                <a:lnTo>
                  <a:pt x="17242294" y="0"/>
                </a:lnTo>
                <a:lnTo>
                  <a:pt x="17242294" y="6379649"/>
                </a:lnTo>
                <a:lnTo>
                  <a:pt x="0" y="6379649"/>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Database Screenshot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grpSp>
        <p:nvGrpSpPr>
          <p:cNvPr name="Group 6" id="6"/>
          <p:cNvGrpSpPr>
            <a:grpSpLocks noChangeAspect="true"/>
          </p:cNvGrpSpPr>
          <p:nvPr/>
        </p:nvGrpSpPr>
        <p:grpSpPr>
          <a:xfrm rot="0">
            <a:off x="3923828" y="2414151"/>
            <a:ext cx="4171592" cy="4998617"/>
            <a:chOff x="0" y="0"/>
            <a:chExt cx="3632200" cy="4352290"/>
          </a:xfrm>
        </p:grpSpPr>
        <p:sp>
          <p:nvSpPr>
            <p:cNvPr name="Freeform 7" id="7"/>
            <p:cNvSpPr/>
            <p:nvPr/>
          </p:nvSpPr>
          <p:spPr>
            <a:xfrm flipH="false" flipV="false" rot="0">
              <a:off x="15240" y="15240"/>
              <a:ext cx="3600450" cy="4320540"/>
            </a:xfrm>
            <a:custGeom>
              <a:avLst/>
              <a:gdLst/>
              <a:ahLst/>
              <a:cxnLst/>
              <a:rect r="r" b="b" t="t" l="l"/>
              <a:pathLst>
                <a:path h="4320540" w="3600450">
                  <a:moveTo>
                    <a:pt x="0" y="0"/>
                  </a:moveTo>
                  <a:lnTo>
                    <a:pt x="3600450" y="0"/>
                  </a:lnTo>
                  <a:lnTo>
                    <a:pt x="3600450" y="4320540"/>
                  </a:lnTo>
                  <a:lnTo>
                    <a:pt x="0" y="4320540"/>
                  </a:lnTo>
                  <a:close/>
                </a:path>
              </a:pathLst>
            </a:custGeom>
            <a:blipFill>
              <a:blip r:embed="rId2"/>
              <a:stretch>
                <a:fillRect l="-9999" t="0" r="-9999" b="0"/>
              </a:stretch>
            </a:blipFill>
          </p:spPr>
        </p:sp>
        <p:sp>
          <p:nvSpPr>
            <p:cNvPr name="Freeform 8" id="8"/>
            <p:cNvSpPr/>
            <p:nvPr/>
          </p:nvSpPr>
          <p:spPr>
            <a:xfrm flipH="false" flipV="false" rot="0">
              <a:off x="0" y="0"/>
              <a:ext cx="3632200" cy="4352290"/>
            </a:xfrm>
            <a:custGeom>
              <a:avLst/>
              <a:gdLst/>
              <a:ahLst/>
              <a:cxnLst/>
              <a:rect r="r" b="b" t="t" l="l"/>
              <a:pathLst>
                <a:path h="4352290" w="3632200">
                  <a:moveTo>
                    <a:pt x="3632200" y="4352290"/>
                  </a:moveTo>
                  <a:lnTo>
                    <a:pt x="0" y="4352290"/>
                  </a:lnTo>
                  <a:lnTo>
                    <a:pt x="0" y="0"/>
                  </a:lnTo>
                  <a:lnTo>
                    <a:pt x="3632200" y="0"/>
                  </a:lnTo>
                  <a:lnTo>
                    <a:pt x="3632200" y="4352290"/>
                  </a:lnTo>
                  <a:close/>
                  <a:moveTo>
                    <a:pt x="31750" y="4320540"/>
                  </a:moveTo>
                  <a:lnTo>
                    <a:pt x="3600450" y="4320540"/>
                  </a:lnTo>
                  <a:lnTo>
                    <a:pt x="3600450" y="31750"/>
                  </a:lnTo>
                  <a:lnTo>
                    <a:pt x="31750" y="31750"/>
                  </a:lnTo>
                  <a:lnTo>
                    <a:pt x="31750" y="4320540"/>
                  </a:lnTo>
                  <a:close/>
                </a:path>
              </a:pathLst>
            </a:custGeom>
            <a:solidFill>
              <a:srgbClr val="004AAD"/>
            </a:solidFill>
          </p:spPr>
        </p:sp>
      </p:grpSp>
      <p:grpSp>
        <p:nvGrpSpPr>
          <p:cNvPr name="Group 9" id="9"/>
          <p:cNvGrpSpPr>
            <a:grpSpLocks noChangeAspect="true"/>
          </p:cNvGrpSpPr>
          <p:nvPr/>
        </p:nvGrpSpPr>
        <p:grpSpPr>
          <a:xfrm rot="0">
            <a:off x="11178924" y="2414151"/>
            <a:ext cx="4171592" cy="4998617"/>
            <a:chOff x="0" y="0"/>
            <a:chExt cx="3632200" cy="4352290"/>
          </a:xfrm>
        </p:grpSpPr>
        <p:sp>
          <p:nvSpPr>
            <p:cNvPr name="Freeform 10" id="10"/>
            <p:cNvSpPr/>
            <p:nvPr/>
          </p:nvSpPr>
          <p:spPr>
            <a:xfrm flipH="false" flipV="false" rot="0">
              <a:off x="15240" y="15240"/>
              <a:ext cx="3600450" cy="4320540"/>
            </a:xfrm>
            <a:custGeom>
              <a:avLst/>
              <a:gdLst/>
              <a:ahLst/>
              <a:cxnLst/>
              <a:rect r="r" b="b" t="t" l="l"/>
              <a:pathLst>
                <a:path h="4320540" w="3600450">
                  <a:moveTo>
                    <a:pt x="0" y="0"/>
                  </a:moveTo>
                  <a:lnTo>
                    <a:pt x="3600450" y="0"/>
                  </a:lnTo>
                  <a:lnTo>
                    <a:pt x="3600450" y="4320540"/>
                  </a:lnTo>
                  <a:lnTo>
                    <a:pt x="0" y="4320540"/>
                  </a:lnTo>
                  <a:close/>
                </a:path>
              </a:pathLst>
            </a:custGeom>
            <a:blipFill>
              <a:blip r:embed="rId3"/>
              <a:stretch>
                <a:fillRect l="0" t="-22237" r="0" b="-25910"/>
              </a:stretch>
            </a:blipFill>
          </p:spPr>
        </p:sp>
        <p:sp>
          <p:nvSpPr>
            <p:cNvPr name="Freeform 11" id="11"/>
            <p:cNvSpPr/>
            <p:nvPr/>
          </p:nvSpPr>
          <p:spPr>
            <a:xfrm flipH="false" flipV="false" rot="0">
              <a:off x="0" y="0"/>
              <a:ext cx="3632200" cy="4352290"/>
            </a:xfrm>
            <a:custGeom>
              <a:avLst/>
              <a:gdLst/>
              <a:ahLst/>
              <a:cxnLst/>
              <a:rect r="r" b="b" t="t" l="l"/>
              <a:pathLst>
                <a:path h="4352290" w="3632200">
                  <a:moveTo>
                    <a:pt x="3632200" y="4352290"/>
                  </a:moveTo>
                  <a:lnTo>
                    <a:pt x="0" y="4352290"/>
                  </a:lnTo>
                  <a:lnTo>
                    <a:pt x="0" y="0"/>
                  </a:lnTo>
                  <a:lnTo>
                    <a:pt x="3632200" y="0"/>
                  </a:lnTo>
                  <a:lnTo>
                    <a:pt x="3632200" y="4352290"/>
                  </a:lnTo>
                  <a:close/>
                  <a:moveTo>
                    <a:pt x="31750" y="4320540"/>
                  </a:moveTo>
                  <a:lnTo>
                    <a:pt x="3600450" y="4320540"/>
                  </a:lnTo>
                  <a:lnTo>
                    <a:pt x="3600450" y="31750"/>
                  </a:lnTo>
                  <a:lnTo>
                    <a:pt x="31750" y="31750"/>
                  </a:lnTo>
                  <a:lnTo>
                    <a:pt x="31750" y="4320540"/>
                  </a:lnTo>
                  <a:close/>
                </a:path>
              </a:pathLst>
            </a:custGeom>
            <a:solidFill>
              <a:srgbClr val="004AAD"/>
            </a:solidFill>
          </p:spPr>
        </p:sp>
      </p:grpSp>
      <p:sp>
        <p:nvSpPr>
          <p:cNvPr name="TextBox 12" id="12"/>
          <p:cNvSpPr txBox="true"/>
          <p:nvPr/>
        </p:nvSpPr>
        <p:spPr>
          <a:xfrm rot="0">
            <a:off x="7393777" y="914400"/>
            <a:ext cx="3928138" cy="1012117"/>
          </a:xfrm>
          <a:prstGeom prst="rect">
            <a:avLst/>
          </a:prstGeom>
        </p:spPr>
        <p:txBody>
          <a:bodyPr anchor="t" rtlCol="false" tIns="0" lIns="0" bIns="0" rIns="0">
            <a:spAutoFit/>
          </a:bodyPr>
          <a:lstStyle/>
          <a:p>
            <a:pPr algn="l">
              <a:lnSpc>
                <a:spcPts val="8264"/>
              </a:lnSpc>
            </a:pPr>
            <a:r>
              <a:rPr lang="en-US" sz="5902">
                <a:solidFill>
                  <a:srgbClr val="FEFEFF"/>
                </a:solidFill>
                <a:latin typeface="Magnolia Script"/>
                <a:ea typeface="Magnolia Script"/>
                <a:cs typeface="Magnolia Script"/>
                <a:sym typeface="Magnolia Script"/>
              </a:rPr>
              <a:t>CRM Team</a:t>
            </a:r>
          </a:p>
        </p:txBody>
      </p:sp>
      <p:sp>
        <p:nvSpPr>
          <p:cNvPr name="TextBox 13" id="13"/>
          <p:cNvSpPr txBox="true"/>
          <p:nvPr/>
        </p:nvSpPr>
        <p:spPr>
          <a:xfrm rot="0">
            <a:off x="3314103" y="7509774"/>
            <a:ext cx="5681719" cy="952831"/>
          </a:xfrm>
          <a:prstGeom prst="rect">
            <a:avLst/>
          </a:prstGeom>
        </p:spPr>
        <p:txBody>
          <a:bodyPr anchor="t" rtlCol="false" tIns="0" lIns="0" bIns="0" rIns="0">
            <a:spAutoFit/>
          </a:bodyPr>
          <a:lstStyle/>
          <a:p>
            <a:pPr algn="ctr">
              <a:lnSpc>
                <a:spcPts val="7856"/>
              </a:lnSpc>
            </a:pPr>
            <a:r>
              <a:rPr lang="en-US" sz="5611">
                <a:solidFill>
                  <a:srgbClr val="FFFFFF"/>
                </a:solidFill>
                <a:latin typeface="Magnolia Script"/>
                <a:ea typeface="Magnolia Script"/>
                <a:cs typeface="Magnolia Script"/>
                <a:sym typeface="Magnolia Script"/>
              </a:rPr>
              <a:t>Ashitha Reez</a:t>
            </a:r>
          </a:p>
        </p:txBody>
      </p:sp>
      <p:sp>
        <p:nvSpPr>
          <p:cNvPr name="TextBox 14" id="14"/>
          <p:cNvSpPr txBox="true"/>
          <p:nvPr/>
        </p:nvSpPr>
        <p:spPr>
          <a:xfrm rot="0">
            <a:off x="10480918" y="7509774"/>
            <a:ext cx="5681719" cy="952831"/>
          </a:xfrm>
          <a:prstGeom prst="rect">
            <a:avLst/>
          </a:prstGeom>
        </p:spPr>
        <p:txBody>
          <a:bodyPr anchor="t" rtlCol="false" tIns="0" lIns="0" bIns="0" rIns="0">
            <a:spAutoFit/>
          </a:bodyPr>
          <a:lstStyle/>
          <a:p>
            <a:pPr algn="ctr">
              <a:lnSpc>
                <a:spcPts val="7856"/>
              </a:lnSpc>
            </a:pPr>
            <a:r>
              <a:rPr lang="en-US" sz="5611">
                <a:solidFill>
                  <a:srgbClr val="FFFFFF"/>
                </a:solidFill>
                <a:latin typeface="Magnolia Script"/>
                <a:ea typeface="Magnolia Script"/>
                <a:cs typeface="Magnolia Script"/>
                <a:sym typeface="Magnolia Script"/>
              </a:rPr>
              <a:t>Neha Gopinath</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391275" y="4064708"/>
            <a:ext cx="12225772" cy="1698568"/>
          </a:xfrm>
          <a:prstGeom prst="rect">
            <a:avLst/>
          </a:prstGeom>
        </p:spPr>
        <p:txBody>
          <a:bodyPr anchor="t" rtlCol="false" tIns="0" lIns="0" bIns="0" rIns="0">
            <a:spAutoFit/>
          </a:bodyPr>
          <a:lstStyle/>
          <a:p>
            <a:pPr algn="ctr">
              <a:lnSpc>
                <a:spcPts val="14003"/>
              </a:lnSpc>
            </a:pPr>
            <a:r>
              <a:rPr lang="en-US" sz="10002">
                <a:solidFill>
                  <a:srgbClr val="FEFEFF"/>
                </a:solidFill>
                <a:latin typeface="Magnolia Script"/>
                <a:ea typeface="Magnolia Script"/>
                <a:cs typeface="Magnolia Script"/>
                <a:sym typeface="Magnolia Script"/>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TextBox 6" id="6"/>
          <p:cNvSpPr txBox="true"/>
          <p:nvPr/>
        </p:nvSpPr>
        <p:spPr>
          <a:xfrm rot="0">
            <a:off x="3598873" y="2056286"/>
            <a:ext cx="8319557" cy="8173097"/>
          </a:xfrm>
          <a:prstGeom prst="rect">
            <a:avLst/>
          </a:prstGeom>
        </p:spPr>
        <p:txBody>
          <a:bodyPr anchor="t" rtlCol="false" tIns="0" lIns="0" bIns="0" rIns="0">
            <a:spAutoFit/>
          </a:bodyPr>
          <a:lstStyle/>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Meet the team</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About</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Architecture</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Features</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Tech Stack </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AWS Services Used</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Timeline</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Difficulties</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Overcame</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Lesson Learned</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Trello Board</a:t>
            </a:r>
          </a:p>
          <a:p>
            <a:pPr algn="l" marL="754609" indent="-377305" lvl="1">
              <a:lnSpc>
                <a:spcPts val="4788"/>
              </a:lnSpc>
              <a:buAutoNum type="arabicPeriod" startAt="1"/>
            </a:pPr>
            <a:r>
              <a:rPr lang="en-US" sz="3495" spc="34">
                <a:solidFill>
                  <a:srgbClr val="FFFFFF"/>
                </a:solidFill>
                <a:latin typeface="Magnolia Script"/>
                <a:ea typeface="Magnolia Script"/>
                <a:cs typeface="Magnolia Script"/>
                <a:sym typeface="Magnolia Script"/>
              </a:rPr>
              <a:t>Screenshots</a:t>
            </a:r>
          </a:p>
          <a:p>
            <a:pPr algn="ctr">
              <a:lnSpc>
                <a:spcPts val="3739"/>
              </a:lnSpc>
            </a:pPr>
          </a:p>
          <a:p>
            <a:pPr algn="ctr" marL="0" indent="0" lvl="1">
              <a:lnSpc>
                <a:spcPts val="3739"/>
              </a:lnSpc>
              <a:spcBef>
                <a:spcPct val="0"/>
              </a:spcBef>
            </a:pPr>
          </a:p>
        </p:txBody>
      </p:sp>
      <p:grpSp>
        <p:nvGrpSpPr>
          <p:cNvPr name="Group 7" id="7"/>
          <p:cNvGrpSpPr/>
          <p:nvPr/>
        </p:nvGrpSpPr>
        <p:grpSpPr>
          <a:xfrm rot="0">
            <a:off x="9362962" y="3015536"/>
            <a:ext cx="7896338" cy="5246370"/>
            <a:chOff x="0" y="0"/>
            <a:chExt cx="6365240" cy="4229100"/>
          </a:xfrm>
        </p:grpSpPr>
        <p:sp>
          <p:nvSpPr>
            <p:cNvPr name="Freeform 8" id="8"/>
            <p:cNvSpPr/>
            <p:nvPr/>
          </p:nvSpPr>
          <p:spPr>
            <a:xfrm flipH="false" flipV="false" rot="0">
              <a:off x="0" y="0"/>
              <a:ext cx="6365240" cy="4229100"/>
            </a:xfrm>
            <a:custGeom>
              <a:avLst/>
              <a:gdLst/>
              <a:ahLst/>
              <a:cxnLst/>
              <a:rect r="r" b="b" t="t" l="l"/>
              <a:pathLst>
                <a:path h="4229100" w="636524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blipFill>
              <a:blip r:embed="rId2"/>
              <a:stretch>
                <a:fillRect l="-1412" t="0" r="-1412" b="0"/>
              </a:stretch>
            </a:blipFill>
          </p:spPr>
        </p:sp>
      </p:grpSp>
      <p:sp>
        <p:nvSpPr>
          <p:cNvPr name="TextBox 9" id="9"/>
          <p:cNvSpPr txBox="true"/>
          <p:nvPr/>
        </p:nvSpPr>
        <p:spPr>
          <a:xfrm rot="0">
            <a:off x="6369570" y="914400"/>
            <a:ext cx="5548861" cy="1012117"/>
          </a:xfrm>
          <a:prstGeom prst="rect">
            <a:avLst/>
          </a:prstGeom>
        </p:spPr>
        <p:txBody>
          <a:bodyPr anchor="t" rtlCol="false" tIns="0" lIns="0" bIns="0" rIns="0">
            <a:spAutoFit/>
          </a:bodyPr>
          <a:lstStyle/>
          <a:p>
            <a:pPr algn="l">
              <a:lnSpc>
                <a:spcPts val="8264"/>
              </a:lnSpc>
            </a:pPr>
            <a:r>
              <a:rPr lang="en-US" sz="5902">
                <a:solidFill>
                  <a:srgbClr val="FEFEFF"/>
                </a:solidFill>
                <a:latin typeface="Magnolia Script"/>
                <a:ea typeface="Magnolia Script"/>
                <a:cs typeface="Magnolia Script"/>
                <a:sym typeface="Magnolia Script"/>
              </a:rPr>
              <a:t>Table of Content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369570" y="914400"/>
            <a:ext cx="5548861"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About</a:t>
            </a:r>
          </a:p>
        </p:txBody>
      </p:sp>
      <p:sp>
        <p:nvSpPr>
          <p:cNvPr name="AutoShape 6" id="6"/>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TextBox 7" id="7"/>
          <p:cNvSpPr txBox="true"/>
          <p:nvPr/>
        </p:nvSpPr>
        <p:spPr>
          <a:xfrm rot="0">
            <a:off x="2576794" y="3102480"/>
            <a:ext cx="14060174" cy="4471516"/>
          </a:xfrm>
          <a:prstGeom prst="rect">
            <a:avLst/>
          </a:prstGeom>
        </p:spPr>
        <p:txBody>
          <a:bodyPr anchor="t" rtlCol="false" tIns="0" lIns="0" bIns="0" rIns="0">
            <a:spAutoFit/>
          </a:bodyPr>
          <a:lstStyle/>
          <a:p>
            <a:pPr algn="ctr">
              <a:lnSpc>
                <a:spcPts val="4488"/>
              </a:lnSpc>
            </a:pPr>
            <a:r>
              <a:rPr lang="en-US" sz="3206">
                <a:solidFill>
                  <a:srgbClr val="FFFFFF"/>
                </a:solidFill>
                <a:latin typeface="Inria Serif"/>
                <a:ea typeface="Inria Serif"/>
                <a:cs typeface="Inria Serif"/>
                <a:sym typeface="Inria Serif"/>
              </a:rPr>
              <a:t>The project focuses on developing a cloud-based CRM web application hosted on AWS to streamline customer data management and enhance efficiency. This system will help users manage customer information, track sales, and maintain communication logs. It will feature interactive pages, including a dashboard and a customer management page. A robust Microsoft Azure database backend will ensure reliable and scalable data storage. Leveraging AWS services, the project aims to deliver a secure, high-performing, and accessible CRM solution for businesses.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704999" y="2511353"/>
            <a:ext cx="17216662" cy="6919112"/>
          </a:xfrm>
          <a:custGeom>
            <a:avLst/>
            <a:gdLst/>
            <a:ahLst/>
            <a:cxnLst/>
            <a:rect r="r" b="b" t="t" l="l"/>
            <a:pathLst>
              <a:path h="6919112" w="17216662">
                <a:moveTo>
                  <a:pt x="0" y="0"/>
                </a:moveTo>
                <a:lnTo>
                  <a:pt x="17216662" y="0"/>
                </a:lnTo>
                <a:lnTo>
                  <a:pt x="17216662" y="6919112"/>
                </a:lnTo>
                <a:lnTo>
                  <a:pt x="0" y="6919112"/>
                </a:lnTo>
                <a:lnTo>
                  <a:pt x="0" y="0"/>
                </a:lnTo>
                <a:close/>
              </a:path>
            </a:pathLst>
          </a:custGeom>
          <a:blipFill>
            <a:blip r:embed="rId2"/>
            <a:stretch>
              <a:fillRect l="0" t="0" r="-50237" b="0"/>
            </a:stretch>
          </a:blipFill>
          <a:ln w="95250" cap="sq">
            <a:solidFill>
              <a:srgbClr val="6673BB"/>
            </a:solidFill>
            <a:prstDash val="solid"/>
            <a:miter/>
          </a:ln>
        </p:spPr>
      </p:sp>
      <p:sp>
        <p:nvSpPr>
          <p:cNvPr name="TextBox 7" id="7"/>
          <p:cNvSpPr txBox="true"/>
          <p:nvPr/>
        </p:nvSpPr>
        <p:spPr>
          <a:xfrm rot="0">
            <a:off x="5761799" y="914400"/>
            <a:ext cx="7169583"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Cloud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427155" y="3963931"/>
            <a:ext cx="17491521" cy="3651355"/>
          </a:xfrm>
          <a:custGeom>
            <a:avLst/>
            <a:gdLst/>
            <a:ahLst/>
            <a:cxnLst/>
            <a:rect r="r" b="b" t="t" l="l"/>
            <a:pathLst>
              <a:path h="3651355" w="17491521">
                <a:moveTo>
                  <a:pt x="0" y="0"/>
                </a:moveTo>
                <a:lnTo>
                  <a:pt x="17491521" y="0"/>
                </a:lnTo>
                <a:lnTo>
                  <a:pt x="17491521" y="3651355"/>
                </a:lnTo>
                <a:lnTo>
                  <a:pt x="0" y="3651355"/>
                </a:lnTo>
                <a:lnTo>
                  <a:pt x="0" y="0"/>
                </a:lnTo>
                <a:close/>
              </a:path>
            </a:pathLst>
          </a:custGeom>
          <a:blipFill>
            <a:blip r:embed="rId2"/>
            <a:stretch>
              <a:fillRect l="0" t="0" r="0" b="0"/>
            </a:stretch>
          </a:blipFill>
        </p:spPr>
      </p:sp>
      <p:sp>
        <p:nvSpPr>
          <p:cNvPr name="TextBox 7" id="7"/>
          <p:cNvSpPr txBox="true"/>
          <p:nvPr/>
        </p:nvSpPr>
        <p:spPr>
          <a:xfrm rot="0">
            <a:off x="3031114" y="914400"/>
            <a:ext cx="1222577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Design blueprint - Figma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a:ln cap="sq">
              <a:noFill/>
              <a:prstDash val="solid"/>
              <a:miter/>
            </a:ln>
          </p:spPr>
        </p:sp>
        <p:sp>
          <p:nvSpPr>
            <p:cNvPr name="TextBox 4" id="4"/>
            <p:cNvSpPr txBox="true"/>
            <p:nvPr/>
          </p:nvSpPr>
          <p:spPr>
            <a:xfrm>
              <a:off x="44450" y="31750"/>
              <a:ext cx="859367" cy="425450"/>
            </a:xfrm>
            <a:prstGeom prst="rect">
              <a:avLst/>
            </a:prstGeom>
          </p:spPr>
          <p:txBody>
            <a:bodyPr anchor="ctr" rtlCol="false" tIns="50800" lIns="50800" bIns="50800" rIns="50800"/>
            <a:lstStyle/>
            <a:p>
              <a:pPr algn="ctr">
                <a:lnSpc>
                  <a:spcPts val="3919"/>
                </a:lnSpc>
              </a:pPr>
            </a:p>
            <a:p>
              <a:pPr algn="ctr">
                <a:lnSpc>
                  <a:spcPts val="9379"/>
                </a:lnSpc>
              </a:pPr>
              <a:r>
                <a:rPr lang="en-US" sz="6699">
                  <a:solidFill>
                    <a:srgbClr val="00188F">
                      <a:alpha val="68627"/>
                    </a:srgbClr>
                  </a:solidFill>
                  <a:latin typeface="DM Serif Display"/>
                  <a:ea typeface="DM Serif Display"/>
                  <a:cs typeface="DM Serif Display"/>
                  <a:sym typeface="DM Serif Display"/>
                </a:rPr>
                <a:t>CRM</a:t>
              </a:r>
            </a:p>
          </p:txBody>
        </p:sp>
      </p:grpSp>
      <p:sp>
        <p:nvSpPr>
          <p:cNvPr name="TextBox 5" id="5"/>
          <p:cNvSpPr txBox="true"/>
          <p:nvPr/>
        </p:nvSpPr>
        <p:spPr>
          <a:xfrm rot="0">
            <a:off x="6527140" y="914400"/>
            <a:ext cx="5548861"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CRM Features</a:t>
            </a:r>
          </a:p>
        </p:txBody>
      </p:sp>
      <p:sp>
        <p:nvSpPr>
          <p:cNvPr name="AutoShape 6" id="6"/>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7" id="7"/>
          <p:cNvSpPr/>
          <p:nvPr/>
        </p:nvSpPr>
        <p:spPr>
          <a:xfrm flipH="false" flipV="false" rot="0">
            <a:off x="6221368" y="2691168"/>
            <a:ext cx="5845264" cy="5816038"/>
          </a:xfrm>
          <a:custGeom>
            <a:avLst/>
            <a:gdLst/>
            <a:ahLst/>
            <a:cxnLst/>
            <a:rect r="r" b="b" t="t" l="l"/>
            <a:pathLst>
              <a:path h="5816038" w="5845264">
                <a:moveTo>
                  <a:pt x="0" y="0"/>
                </a:moveTo>
                <a:lnTo>
                  <a:pt x="5845264" y="0"/>
                </a:lnTo>
                <a:lnTo>
                  <a:pt x="5845264" y="5816038"/>
                </a:lnTo>
                <a:lnTo>
                  <a:pt x="0" y="5816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2709354" y="2691168"/>
            <a:ext cx="3964234" cy="1613136"/>
            <a:chOff x="0" y="0"/>
            <a:chExt cx="5285645" cy="2150848"/>
          </a:xfrm>
        </p:grpSpPr>
        <p:sp>
          <p:nvSpPr>
            <p:cNvPr name="TextBox 9" id="9"/>
            <p:cNvSpPr txBox="true"/>
            <p:nvPr/>
          </p:nvSpPr>
          <p:spPr>
            <a:xfrm rot="0">
              <a:off x="0" y="661773"/>
              <a:ext cx="5285645" cy="1489075"/>
            </a:xfrm>
            <a:prstGeom prst="rect">
              <a:avLst/>
            </a:prstGeom>
          </p:spPr>
          <p:txBody>
            <a:bodyPr anchor="t" rtlCol="false" tIns="0" lIns="0" bIns="0" rIns="0">
              <a:spAutoFit/>
            </a:bodyPr>
            <a:lstStyle/>
            <a:p>
              <a:pPr algn="l">
                <a:lnSpc>
                  <a:spcPts val="3000"/>
                </a:lnSpc>
              </a:pPr>
              <a:r>
                <a:rPr lang="en-US" sz="2000" spc="60">
                  <a:solidFill>
                    <a:srgbClr val="000000"/>
                  </a:solidFill>
                  <a:latin typeface="Aileron"/>
                  <a:ea typeface="Aileron"/>
                  <a:cs typeface="Aileron"/>
                  <a:sym typeface="Aileron"/>
                </a:rPr>
                <a:t>Creation Page for Lead, Account, Contact and Opportunity</a:t>
              </a:r>
            </a:p>
          </p:txBody>
        </p:sp>
        <p:sp>
          <p:nvSpPr>
            <p:cNvPr name="TextBox 10" id="10"/>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a:solidFill>
                    <a:srgbClr val="FFFFFF"/>
                  </a:solidFill>
                  <a:latin typeface="Aileron Bold"/>
                  <a:ea typeface="Aileron Bold"/>
                  <a:cs typeface="Aileron Bold"/>
                  <a:sym typeface="Aileron Bold"/>
                </a:rPr>
                <a:t>Feature 01</a:t>
              </a:r>
            </a:p>
          </p:txBody>
        </p:sp>
      </p:grpSp>
      <p:grpSp>
        <p:nvGrpSpPr>
          <p:cNvPr name="Group 11" id="11"/>
          <p:cNvGrpSpPr/>
          <p:nvPr/>
        </p:nvGrpSpPr>
        <p:grpSpPr>
          <a:xfrm rot="0">
            <a:off x="13475146" y="5599187"/>
            <a:ext cx="3964234" cy="1613136"/>
            <a:chOff x="0" y="0"/>
            <a:chExt cx="5285645" cy="2150848"/>
          </a:xfrm>
        </p:grpSpPr>
        <p:sp>
          <p:nvSpPr>
            <p:cNvPr name="TextBox 12" id="12"/>
            <p:cNvSpPr txBox="true"/>
            <p:nvPr/>
          </p:nvSpPr>
          <p:spPr>
            <a:xfrm rot="0">
              <a:off x="0" y="661773"/>
              <a:ext cx="5285645" cy="1489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ea typeface="Aileron"/>
                  <a:cs typeface="Aileron"/>
                  <a:sym typeface="Aileron"/>
                </a:rPr>
                <a:t>Data List Page for Lead, Account, Contact and Opportuntiy</a:t>
              </a:r>
            </a:p>
          </p:txBody>
        </p:sp>
        <p:sp>
          <p:nvSpPr>
            <p:cNvPr name="TextBox 13" id="13"/>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a:solidFill>
                    <a:srgbClr val="FFFFFF"/>
                  </a:solidFill>
                  <a:latin typeface="Aileron Bold"/>
                  <a:ea typeface="Aileron Bold"/>
                  <a:cs typeface="Aileron Bold"/>
                  <a:sym typeface="Aileron Bold"/>
                </a:rPr>
                <a:t>Feature 02</a:t>
              </a:r>
            </a:p>
          </p:txBody>
        </p:sp>
      </p:grpSp>
      <p:sp>
        <p:nvSpPr>
          <p:cNvPr name="AutoShape 14" id="14"/>
          <p:cNvSpPr/>
          <p:nvPr/>
        </p:nvSpPr>
        <p:spPr>
          <a:xfrm flipH="true" flipV="true">
            <a:off x="6221537" y="3269412"/>
            <a:ext cx="2115363" cy="18775"/>
          </a:xfrm>
          <a:prstGeom prst="line">
            <a:avLst/>
          </a:prstGeom>
          <a:ln cap="flat" w="38100">
            <a:solidFill>
              <a:srgbClr val="FEFEFF"/>
            </a:solidFill>
            <a:prstDash val="solid"/>
            <a:headEnd type="none" len="sm" w="sm"/>
            <a:tailEnd type="arrow" len="sm" w="med"/>
          </a:ln>
        </p:spPr>
      </p:sp>
      <p:sp>
        <p:nvSpPr>
          <p:cNvPr name="AutoShape 15" id="15"/>
          <p:cNvSpPr/>
          <p:nvPr/>
        </p:nvSpPr>
        <p:spPr>
          <a:xfrm flipH="true" flipV="true">
            <a:off x="4811837" y="5599187"/>
            <a:ext cx="2115363" cy="9387"/>
          </a:xfrm>
          <a:prstGeom prst="line">
            <a:avLst/>
          </a:prstGeom>
          <a:ln cap="flat" w="38100">
            <a:solidFill>
              <a:srgbClr val="FEFEFF"/>
            </a:solidFill>
            <a:prstDash val="solid"/>
            <a:headEnd type="none" len="sm" w="sm"/>
            <a:tailEnd type="arrow" len="sm" w="med"/>
          </a:ln>
        </p:spPr>
      </p:sp>
      <p:sp>
        <p:nvSpPr>
          <p:cNvPr name="TextBox 16" id="16"/>
          <p:cNvSpPr txBox="true"/>
          <p:nvPr/>
        </p:nvSpPr>
        <p:spPr>
          <a:xfrm rot="0">
            <a:off x="9945538" y="3889967"/>
            <a:ext cx="1118701" cy="409575"/>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01</a:t>
            </a:r>
          </a:p>
        </p:txBody>
      </p:sp>
      <p:sp>
        <p:nvSpPr>
          <p:cNvPr name="TextBox 17" id="17"/>
          <p:cNvSpPr txBox="true"/>
          <p:nvPr/>
        </p:nvSpPr>
        <p:spPr>
          <a:xfrm rot="0">
            <a:off x="10336284" y="6261692"/>
            <a:ext cx="1118701" cy="409575"/>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02</a:t>
            </a:r>
          </a:p>
        </p:txBody>
      </p:sp>
      <p:sp>
        <p:nvSpPr>
          <p:cNvPr name="TextBox 18" id="18"/>
          <p:cNvSpPr txBox="true"/>
          <p:nvPr/>
        </p:nvSpPr>
        <p:spPr>
          <a:xfrm rot="0">
            <a:off x="8194017" y="7353413"/>
            <a:ext cx="1118701" cy="409575"/>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03</a:t>
            </a:r>
          </a:p>
        </p:txBody>
      </p:sp>
      <p:sp>
        <p:nvSpPr>
          <p:cNvPr name="TextBox 19" id="19"/>
          <p:cNvSpPr txBox="true"/>
          <p:nvPr/>
        </p:nvSpPr>
        <p:spPr>
          <a:xfrm rot="0">
            <a:off x="6527140" y="5810442"/>
            <a:ext cx="1118701" cy="409575"/>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04</a:t>
            </a:r>
          </a:p>
        </p:txBody>
      </p:sp>
      <p:sp>
        <p:nvSpPr>
          <p:cNvPr name="TextBox 20" id="20"/>
          <p:cNvSpPr txBox="true"/>
          <p:nvPr/>
        </p:nvSpPr>
        <p:spPr>
          <a:xfrm rot="0">
            <a:off x="7634667" y="3591117"/>
            <a:ext cx="1118701" cy="409575"/>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05</a:t>
            </a:r>
          </a:p>
        </p:txBody>
      </p:sp>
      <p:sp>
        <p:nvSpPr>
          <p:cNvPr name="AutoShape 21" id="21"/>
          <p:cNvSpPr/>
          <p:nvPr/>
        </p:nvSpPr>
        <p:spPr>
          <a:xfrm>
            <a:off x="10505079" y="3581599"/>
            <a:ext cx="1900325" cy="19045"/>
          </a:xfrm>
          <a:prstGeom prst="line">
            <a:avLst/>
          </a:prstGeom>
          <a:ln cap="flat" w="38100">
            <a:solidFill>
              <a:srgbClr val="FEFEFF"/>
            </a:solidFill>
            <a:prstDash val="solid"/>
            <a:headEnd type="none" len="sm" w="sm"/>
            <a:tailEnd type="arrow" len="sm" w="med"/>
          </a:ln>
        </p:spPr>
      </p:sp>
      <p:sp>
        <p:nvSpPr>
          <p:cNvPr name="AutoShape 22" id="22"/>
          <p:cNvSpPr/>
          <p:nvPr/>
        </p:nvSpPr>
        <p:spPr>
          <a:xfrm>
            <a:off x="11455175" y="6210495"/>
            <a:ext cx="1900325" cy="19045"/>
          </a:xfrm>
          <a:prstGeom prst="line">
            <a:avLst/>
          </a:prstGeom>
          <a:ln cap="flat" w="38100">
            <a:solidFill>
              <a:srgbClr val="FEFEFF"/>
            </a:solidFill>
            <a:prstDash val="solid"/>
            <a:headEnd type="none" len="sm" w="sm"/>
            <a:tailEnd type="arrow" len="sm" w="med"/>
          </a:ln>
        </p:spPr>
      </p:sp>
      <p:grpSp>
        <p:nvGrpSpPr>
          <p:cNvPr name="Group 23" id="23"/>
          <p:cNvGrpSpPr/>
          <p:nvPr/>
        </p:nvGrpSpPr>
        <p:grpSpPr>
          <a:xfrm rot="0">
            <a:off x="3122256" y="7762988"/>
            <a:ext cx="3964234" cy="1232136"/>
            <a:chOff x="0" y="0"/>
            <a:chExt cx="5285645" cy="1642848"/>
          </a:xfrm>
        </p:grpSpPr>
        <p:sp>
          <p:nvSpPr>
            <p:cNvPr name="TextBox 24" id="24"/>
            <p:cNvSpPr txBox="true"/>
            <p:nvPr/>
          </p:nvSpPr>
          <p:spPr>
            <a:xfrm rot="0">
              <a:off x="0" y="661773"/>
              <a:ext cx="5285645" cy="981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ea typeface="Aileron"/>
                  <a:cs typeface="Aileron"/>
                  <a:sym typeface="Aileron"/>
                </a:rPr>
                <a:t>Detail Page for Lead, Account, Contact and Opportunity</a:t>
              </a:r>
            </a:p>
          </p:txBody>
        </p:sp>
        <p:sp>
          <p:nvSpPr>
            <p:cNvPr name="TextBox 25" id="25"/>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a:solidFill>
                    <a:srgbClr val="FFFFFF"/>
                  </a:solidFill>
                  <a:latin typeface="Aileron Bold"/>
                  <a:ea typeface="Aileron Bold"/>
                  <a:cs typeface="Aileron Bold"/>
                  <a:sym typeface="Aileron Bold"/>
                </a:rPr>
                <a:t>Feature 03</a:t>
              </a:r>
            </a:p>
          </p:txBody>
        </p:sp>
      </p:grpSp>
      <p:grpSp>
        <p:nvGrpSpPr>
          <p:cNvPr name="Group 26" id="26"/>
          <p:cNvGrpSpPr/>
          <p:nvPr/>
        </p:nvGrpSpPr>
        <p:grpSpPr>
          <a:xfrm rot="0">
            <a:off x="1794835" y="5058131"/>
            <a:ext cx="3964234" cy="1232136"/>
            <a:chOff x="0" y="0"/>
            <a:chExt cx="5285645" cy="1642848"/>
          </a:xfrm>
        </p:grpSpPr>
        <p:sp>
          <p:nvSpPr>
            <p:cNvPr name="TextBox 27" id="27"/>
            <p:cNvSpPr txBox="true"/>
            <p:nvPr/>
          </p:nvSpPr>
          <p:spPr>
            <a:xfrm rot="0">
              <a:off x="0" y="661773"/>
              <a:ext cx="5285645" cy="981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ea typeface="Aileron"/>
                  <a:cs typeface="Aileron"/>
                  <a:sym typeface="Aileron"/>
                </a:rPr>
                <a:t>Edit and Save option for </a:t>
              </a:r>
            </a:p>
            <a:p>
              <a:pPr algn="l">
                <a:lnSpc>
                  <a:spcPts val="3000"/>
                </a:lnSpc>
              </a:pPr>
              <a:r>
                <a:rPr lang="en-US" sz="2000" spc="60">
                  <a:solidFill>
                    <a:srgbClr val="191919"/>
                  </a:solidFill>
                  <a:latin typeface="Aileron"/>
                  <a:ea typeface="Aileron"/>
                  <a:cs typeface="Aileron"/>
                  <a:sym typeface="Aileron"/>
                </a:rPr>
                <a:t>Detail Page </a:t>
              </a:r>
            </a:p>
          </p:txBody>
        </p:sp>
        <p:sp>
          <p:nvSpPr>
            <p:cNvPr name="TextBox 28" id="28"/>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a:solidFill>
                    <a:srgbClr val="FFFFFF"/>
                  </a:solidFill>
                  <a:latin typeface="Aileron Bold"/>
                  <a:ea typeface="Aileron Bold"/>
                  <a:cs typeface="Aileron Bold"/>
                  <a:sym typeface="Aileron Bold"/>
                </a:rPr>
                <a:t>Feature 04</a:t>
              </a:r>
            </a:p>
          </p:txBody>
        </p:sp>
      </p:grpSp>
      <p:grpSp>
        <p:nvGrpSpPr>
          <p:cNvPr name="Group 29" id="29"/>
          <p:cNvGrpSpPr/>
          <p:nvPr/>
        </p:nvGrpSpPr>
        <p:grpSpPr>
          <a:xfrm rot="0">
            <a:off x="3565619" y="2691168"/>
            <a:ext cx="3964234" cy="851136"/>
            <a:chOff x="0" y="0"/>
            <a:chExt cx="5285645" cy="1134848"/>
          </a:xfrm>
        </p:grpSpPr>
        <p:sp>
          <p:nvSpPr>
            <p:cNvPr name="TextBox 30" id="30"/>
            <p:cNvSpPr txBox="true"/>
            <p:nvPr/>
          </p:nvSpPr>
          <p:spPr>
            <a:xfrm rot="0">
              <a:off x="0" y="661773"/>
              <a:ext cx="5285645" cy="473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ea typeface="Aileron"/>
                  <a:cs typeface="Aileron"/>
                  <a:sym typeface="Aileron"/>
                </a:rPr>
                <a:t>Login and Logout</a:t>
              </a:r>
            </a:p>
          </p:txBody>
        </p:sp>
        <p:sp>
          <p:nvSpPr>
            <p:cNvPr name="TextBox 31" id="31"/>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a:solidFill>
                    <a:srgbClr val="FFFFFF"/>
                  </a:solidFill>
                  <a:latin typeface="Aileron Bold"/>
                  <a:ea typeface="Aileron Bold"/>
                  <a:cs typeface="Aileron Bold"/>
                  <a:sym typeface="Aileron Bold"/>
                </a:rPr>
                <a:t>Feature 05</a:t>
              </a:r>
            </a:p>
          </p:txBody>
        </p:sp>
      </p:grpSp>
      <p:sp>
        <p:nvSpPr>
          <p:cNvPr name="AutoShape 32" id="32"/>
          <p:cNvSpPr/>
          <p:nvPr/>
        </p:nvSpPr>
        <p:spPr>
          <a:xfrm flipH="true">
            <a:off x="5894129" y="8096363"/>
            <a:ext cx="2859239" cy="0"/>
          </a:xfrm>
          <a:prstGeom prst="line">
            <a:avLst/>
          </a:prstGeom>
          <a:ln cap="flat" w="38100">
            <a:solidFill>
              <a:srgbClr val="FEFEFF"/>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Freeform 6" id="6"/>
          <p:cNvSpPr/>
          <p:nvPr/>
        </p:nvSpPr>
        <p:spPr>
          <a:xfrm flipH="false" flipV="false" rot="0">
            <a:off x="1519606" y="2563956"/>
            <a:ext cx="1543219" cy="2176334"/>
          </a:xfrm>
          <a:custGeom>
            <a:avLst/>
            <a:gdLst/>
            <a:ahLst/>
            <a:cxnLst/>
            <a:rect r="r" b="b" t="t" l="l"/>
            <a:pathLst>
              <a:path h="2176334" w="1543219">
                <a:moveTo>
                  <a:pt x="0" y="0"/>
                </a:moveTo>
                <a:lnTo>
                  <a:pt x="1543218" y="0"/>
                </a:lnTo>
                <a:lnTo>
                  <a:pt x="1543218" y="2176335"/>
                </a:lnTo>
                <a:lnTo>
                  <a:pt x="0" y="2176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346475" y="2687530"/>
            <a:ext cx="1673132" cy="1929188"/>
          </a:xfrm>
          <a:custGeom>
            <a:avLst/>
            <a:gdLst/>
            <a:ahLst/>
            <a:cxnLst/>
            <a:rect r="r" b="b" t="t" l="l"/>
            <a:pathLst>
              <a:path h="1929188" w="1673132">
                <a:moveTo>
                  <a:pt x="0" y="0"/>
                </a:moveTo>
                <a:lnTo>
                  <a:pt x="1673132" y="0"/>
                </a:lnTo>
                <a:lnTo>
                  <a:pt x="1673132" y="1929188"/>
                </a:lnTo>
                <a:lnTo>
                  <a:pt x="0" y="1929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968700" y="2687530"/>
            <a:ext cx="1876574" cy="1929188"/>
          </a:xfrm>
          <a:custGeom>
            <a:avLst/>
            <a:gdLst/>
            <a:ahLst/>
            <a:cxnLst/>
            <a:rect r="r" b="b" t="t" l="l"/>
            <a:pathLst>
              <a:path h="1929188" w="1876574">
                <a:moveTo>
                  <a:pt x="0" y="0"/>
                </a:moveTo>
                <a:lnTo>
                  <a:pt x="1876574" y="0"/>
                </a:lnTo>
                <a:lnTo>
                  <a:pt x="1876574" y="1929188"/>
                </a:lnTo>
                <a:lnTo>
                  <a:pt x="0" y="1929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8700" y="6080664"/>
            <a:ext cx="2762609" cy="1840588"/>
          </a:xfrm>
          <a:custGeom>
            <a:avLst/>
            <a:gdLst/>
            <a:ahLst/>
            <a:cxnLst/>
            <a:rect r="r" b="b" t="t" l="l"/>
            <a:pathLst>
              <a:path h="1840588" w="2762609">
                <a:moveTo>
                  <a:pt x="0" y="0"/>
                </a:moveTo>
                <a:lnTo>
                  <a:pt x="2762609" y="0"/>
                </a:lnTo>
                <a:lnTo>
                  <a:pt x="2762609" y="1840588"/>
                </a:lnTo>
                <a:lnTo>
                  <a:pt x="0" y="1840588"/>
                </a:lnTo>
                <a:lnTo>
                  <a:pt x="0" y="0"/>
                </a:lnTo>
                <a:close/>
              </a:path>
            </a:pathLst>
          </a:custGeom>
          <a:blipFill>
            <a:blip r:embed="rId8"/>
            <a:stretch>
              <a:fillRect l="0" t="0" r="0" b="0"/>
            </a:stretch>
          </a:blipFill>
        </p:spPr>
      </p:sp>
      <p:sp>
        <p:nvSpPr>
          <p:cNvPr name="Freeform 10" id="10"/>
          <p:cNvSpPr/>
          <p:nvPr/>
        </p:nvSpPr>
        <p:spPr>
          <a:xfrm flipH="false" flipV="false" rot="0">
            <a:off x="5075810" y="6255351"/>
            <a:ext cx="2970893" cy="1570966"/>
          </a:xfrm>
          <a:custGeom>
            <a:avLst/>
            <a:gdLst/>
            <a:ahLst/>
            <a:cxnLst/>
            <a:rect r="r" b="b" t="t" l="l"/>
            <a:pathLst>
              <a:path h="1570966" w="2970893">
                <a:moveTo>
                  <a:pt x="0" y="0"/>
                </a:moveTo>
                <a:lnTo>
                  <a:pt x="2970892" y="0"/>
                </a:lnTo>
                <a:lnTo>
                  <a:pt x="2970892" y="1570966"/>
                </a:lnTo>
                <a:lnTo>
                  <a:pt x="0" y="1570966"/>
                </a:lnTo>
                <a:lnTo>
                  <a:pt x="0" y="0"/>
                </a:lnTo>
                <a:close/>
              </a:path>
            </a:pathLst>
          </a:custGeom>
          <a:blipFill>
            <a:blip r:embed="rId9"/>
            <a:stretch>
              <a:fillRect l="0" t="-48717" r="0" b="-40394"/>
            </a:stretch>
          </a:blipFill>
        </p:spPr>
      </p:sp>
      <p:sp>
        <p:nvSpPr>
          <p:cNvPr name="Freeform 11" id="11"/>
          <p:cNvSpPr/>
          <p:nvPr/>
        </p:nvSpPr>
        <p:spPr>
          <a:xfrm flipH="false" flipV="false" rot="0">
            <a:off x="8780536" y="6255351"/>
            <a:ext cx="4838163" cy="1491215"/>
          </a:xfrm>
          <a:custGeom>
            <a:avLst/>
            <a:gdLst/>
            <a:ahLst/>
            <a:cxnLst/>
            <a:rect r="r" b="b" t="t" l="l"/>
            <a:pathLst>
              <a:path h="1491215" w="4838163">
                <a:moveTo>
                  <a:pt x="0" y="0"/>
                </a:moveTo>
                <a:lnTo>
                  <a:pt x="4838163" y="0"/>
                </a:lnTo>
                <a:lnTo>
                  <a:pt x="4838163" y="1491214"/>
                </a:lnTo>
                <a:lnTo>
                  <a:pt x="0" y="1491214"/>
                </a:lnTo>
                <a:lnTo>
                  <a:pt x="0" y="0"/>
                </a:lnTo>
                <a:close/>
              </a:path>
            </a:pathLst>
          </a:custGeom>
          <a:blipFill>
            <a:blip r:embed="rId10"/>
            <a:stretch>
              <a:fillRect l="0" t="0" r="0" b="0"/>
            </a:stretch>
          </a:blipFill>
        </p:spPr>
      </p:sp>
      <p:sp>
        <p:nvSpPr>
          <p:cNvPr name="Freeform 12" id="12"/>
          <p:cNvSpPr/>
          <p:nvPr/>
        </p:nvSpPr>
        <p:spPr>
          <a:xfrm flipH="false" flipV="false" rot="0">
            <a:off x="14603008" y="6255351"/>
            <a:ext cx="3119256" cy="1677020"/>
          </a:xfrm>
          <a:custGeom>
            <a:avLst/>
            <a:gdLst/>
            <a:ahLst/>
            <a:cxnLst/>
            <a:rect r="r" b="b" t="t" l="l"/>
            <a:pathLst>
              <a:path h="1677020" w="3119256">
                <a:moveTo>
                  <a:pt x="0" y="0"/>
                </a:moveTo>
                <a:lnTo>
                  <a:pt x="3119257" y="0"/>
                </a:lnTo>
                <a:lnTo>
                  <a:pt x="3119257" y="1677019"/>
                </a:lnTo>
                <a:lnTo>
                  <a:pt x="0" y="1677019"/>
                </a:lnTo>
                <a:lnTo>
                  <a:pt x="0" y="0"/>
                </a:lnTo>
                <a:close/>
              </a:path>
            </a:pathLst>
          </a:custGeom>
          <a:blipFill>
            <a:blip r:embed="rId11"/>
            <a:stretch>
              <a:fillRect l="0" t="0" r="0" b="0"/>
            </a:stretch>
          </a:blipFill>
        </p:spPr>
      </p:sp>
      <p:sp>
        <p:nvSpPr>
          <p:cNvPr name="Freeform 13" id="13"/>
          <p:cNvSpPr/>
          <p:nvPr/>
        </p:nvSpPr>
        <p:spPr>
          <a:xfrm flipH="false" flipV="false" rot="0">
            <a:off x="13288982" y="3002357"/>
            <a:ext cx="3753167" cy="1299534"/>
          </a:xfrm>
          <a:custGeom>
            <a:avLst/>
            <a:gdLst/>
            <a:ahLst/>
            <a:cxnLst/>
            <a:rect r="r" b="b" t="t" l="l"/>
            <a:pathLst>
              <a:path h="1299534" w="3753167">
                <a:moveTo>
                  <a:pt x="0" y="0"/>
                </a:moveTo>
                <a:lnTo>
                  <a:pt x="3753167" y="0"/>
                </a:lnTo>
                <a:lnTo>
                  <a:pt x="3753167" y="1299534"/>
                </a:lnTo>
                <a:lnTo>
                  <a:pt x="0" y="1299534"/>
                </a:lnTo>
                <a:lnTo>
                  <a:pt x="0" y="0"/>
                </a:lnTo>
                <a:close/>
              </a:path>
            </a:pathLst>
          </a:custGeom>
          <a:blipFill>
            <a:blip r:embed="rId12"/>
            <a:stretch>
              <a:fillRect l="0" t="0" r="0" b="0"/>
            </a:stretch>
          </a:blipFill>
        </p:spPr>
      </p:sp>
      <p:sp>
        <p:nvSpPr>
          <p:cNvPr name="TextBox 14" id="14"/>
          <p:cNvSpPr txBox="true"/>
          <p:nvPr/>
        </p:nvSpPr>
        <p:spPr>
          <a:xfrm rot="0">
            <a:off x="6369570" y="914400"/>
            <a:ext cx="6111612"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Tech Stacks Used</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2B3DA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948267" cy="533400"/>
          </a:xfrm>
        </p:grpSpPr>
        <p:sp>
          <p:nvSpPr>
            <p:cNvPr name="Freeform 3" id="3"/>
            <p:cNvSpPr/>
            <p:nvPr/>
          </p:nvSpPr>
          <p:spPr>
            <a:xfrm flipH="false" flipV="false" rot="0">
              <a:off x="0" y="0"/>
              <a:ext cx="963456" cy="537638"/>
            </a:xfrm>
            <a:custGeom>
              <a:avLst/>
              <a:gdLst/>
              <a:ahLst/>
              <a:cxnLst/>
              <a:rect r="r" b="b" t="t" l="l"/>
              <a:pathLst>
                <a:path h="537638" w="963456">
                  <a:moveTo>
                    <a:pt x="538405" y="0"/>
                  </a:moveTo>
                  <a:cubicBezTo>
                    <a:pt x="548806" y="0"/>
                    <a:pt x="559270" y="0"/>
                    <a:pt x="569651" y="0"/>
                  </a:cubicBezTo>
                  <a:cubicBezTo>
                    <a:pt x="652412" y="8909"/>
                    <a:pt x="704134" y="38564"/>
                    <a:pt x="727692" y="87090"/>
                  </a:cubicBezTo>
                  <a:cubicBezTo>
                    <a:pt x="865670" y="80618"/>
                    <a:pt x="963456" y="172373"/>
                    <a:pt x="904851" y="262426"/>
                  </a:cubicBezTo>
                  <a:cubicBezTo>
                    <a:pt x="925181" y="281349"/>
                    <a:pt x="942142" y="302517"/>
                    <a:pt x="948267" y="330926"/>
                  </a:cubicBezTo>
                  <a:cubicBezTo>
                    <a:pt x="948267" y="339065"/>
                    <a:pt x="948267" y="347184"/>
                    <a:pt x="948267" y="355321"/>
                  </a:cubicBezTo>
                  <a:cubicBezTo>
                    <a:pt x="930013" y="427627"/>
                    <a:pt x="851465" y="476486"/>
                    <a:pt x="722511" y="463333"/>
                  </a:cubicBezTo>
                  <a:cubicBezTo>
                    <a:pt x="689332" y="500459"/>
                    <a:pt x="630294" y="537638"/>
                    <a:pt x="538424" y="533008"/>
                  </a:cubicBezTo>
                  <a:cubicBezTo>
                    <a:pt x="490938" y="530570"/>
                    <a:pt x="457903" y="516453"/>
                    <a:pt x="428980" y="499302"/>
                  </a:cubicBezTo>
                  <a:cubicBezTo>
                    <a:pt x="398515" y="513559"/>
                    <a:pt x="365521" y="524747"/>
                    <a:pt x="317850" y="524871"/>
                  </a:cubicBezTo>
                  <a:cubicBezTo>
                    <a:pt x="207562" y="525082"/>
                    <a:pt x="133784" y="470155"/>
                    <a:pt x="131995" y="394815"/>
                  </a:cubicBezTo>
                  <a:cubicBezTo>
                    <a:pt x="61095" y="377190"/>
                    <a:pt x="13074" y="344291"/>
                    <a:pt x="0" y="287995"/>
                  </a:cubicBezTo>
                  <a:cubicBezTo>
                    <a:pt x="0" y="279858"/>
                    <a:pt x="0" y="271704"/>
                    <a:pt x="0" y="263601"/>
                  </a:cubicBezTo>
                  <a:cubicBezTo>
                    <a:pt x="14431" y="207816"/>
                    <a:pt x="59841" y="172776"/>
                    <a:pt x="135449" y="157922"/>
                  </a:cubicBezTo>
                  <a:cubicBezTo>
                    <a:pt x="130906" y="63818"/>
                    <a:pt x="282143" y="5016"/>
                    <a:pt x="406389" y="46474"/>
                  </a:cubicBezTo>
                  <a:cubicBezTo>
                    <a:pt x="435970" y="25973"/>
                    <a:pt x="477823" y="3613"/>
                    <a:pt x="538405" y="0"/>
                  </a:cubicBezTo>
                  <a:close/>
                </a:path>
              </a:pathLst>
            </a:custGeom>
            <a:solidFill>
              <a:srgbClr val="38B6FF">
                <a:alpha val="68627"/>
              </a:srgbClr>
            </a:solidFill>
          </p:spPr>
        </p:sp>
        <p:sp>
          <p:nvSpPr>
            <p:cNvPr name="TextBox 4" id="4"/>
            <p:cNvSpPr txBox="true"/>
            <p:nvPr/>
          </p:nvSpPr>
          <p:spPr>
            <a:xfrm>
              <a:off x="44450" y="50800"/>
              <a:ext cx="859367" cy="4064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941879" y="914400"/>
            <a:ext cx="7034523" cy="1012117"/>
          </a:xfrm>
          <a:prstGeom prst="rect">
            <a:avLst/>
          </a:prstGeom>
        </p:spPr>
        <p:txBody>
          <a:bodyPr anchor="t" rtlCol="false" tIns="0" lIns="0" bIns="0" rIns="0">
            <a:spAutoFit/>
          </a:bodyPr>
          <a:lstStyle/>
          <a:p>
            <a:pPr algn="ctr">
              <a:lnSpc>
                <a:spcPts val="8264"/>
              </a:lnSpc>
            </a:pPr>
            <a:r>
              <a:rPr lang="en-US" sz="5902">
                <a:solidFill>
                  <a:srgbClr val="FEFEFF"/>
                </a:solidFill>
                <a:latin typeface="Magnolia Script"/>
                <a:ea typeface="Magnolia Script"/>
                <a:cs typeface="Magnolia Script"/>
                <a:sym typeface="Magnolia Script"/>
              </a:rPr>
              <a:t>AWS Services Used</a:t>
            </a:r>
          </a:p>
        </p:txBody>
      </p:sp>
      <p:sp>
        <p:nvSpPr>
          <p:cNvPr name="AutoShape 6" id="6"/>
          <p:cNvSpPr/>
          <p:nvPr/>
        </p:nvSpPr>
        <p:spPr>
          <a:xfrm>
            <a:off x="1245851" y="1945567"/>
            <a:ext cx="15796297" cy="0"/>
          </a:xfrm>
          <a:prstGeom prst="line">
            <a:avLst/>
          </a:prstGeom>
          <a:ln cap="flat" w="38100">
            <a:solidFill>
              <a:srgbClr val="FEFEFF"/>
            </a:solidFill>
            <a:prstDash val="solid"/>
            <a:headEnd type="none" len="sm" w="sm"/>
            <a:tailEnd type="none" len="sm" w="sm"/>
          </a:ln>
        </p:spPr>
      </p:sp>
      <p:sp>
        <p:nvSpPr>
          <p:cNvPr name="TextBox 7" id="7"/>
          <p:cNvSpPr txBox="true"/>
          <p:nvPr/>
        </p:nvSpPr>
        <p:spPr>
          <a:xfrm rot="0">
            <a:off x="3475575" y="2175061"/>
            <a:ext cx="12687061" cy="7003895"/>
          </a:xfrm>
          <a:prstGeom prst="rect">
            <a:avLst/>
          </a:prstGeom>
        </p:spPr>
        <p:txBody>
          <a:bodyPr anchor="t" rtlCol="false" tIns="0" lIns="0" bIns="0" rIns="0">
            <a:spAutoFit/>
          </a:bodyPr>
          <a:lstStyle/>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Amazon API Gateway</a:t>
            </a:r>
            <a:r>
              <a:rPr lang="en-US" sz="2506">
                <a:solidFill>
                  <a:srgbClr val="FFFFFF"/>
                </a:solidFill>
                <a:latin typeface="Inria Serif"/>
                <a:ea typeface="Inria Serif"/>
                <a:cs typeface="Inria Serif"/>
                <a:sym typeface="Inria Serif"/>
              </a:rPr>
              <a:t> – To manage API calls from users.</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Elastic Load Balancing (ELB)</a:t>
            </a:r>
            <a:r>
              <a:rPr lang="en-US" sz="2506">
                <a:solidFill>
                  <a:srgbClr val="FFFFFF"/>
                </a:solidFill>
                <a:latin typeface="Inria Serif"/>
                <a:ea typeface="Inria Serif"/>
                <a:cs typeface="Inria Serif"/>
                <a:sym typeface="Inria Serif"/>
              </a:rPr>
              <a:t> – For distributing incoming traffic across multiple Amazon EC2 instances.</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Amazon EC2</a:t>
            </a:r>
            <a:r>
              <a:rPr lang="en-US" sz="2506">
                <a:solidFill>
                  <a:srgbClr val="FFFFFF"/>
                </a:solidFill>
                <a:latin typeface="Inria Serif"/>
                <a:ea typeface="Inria Serif"/>
                <a:cs typeface="Inria Serif"/>
                <a:sym typeface="Inria Serif"/>
              </a:rPr>
              <a:t> – Virtual server instances for application hosting.</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Amazon S3</a:t>
            </a:r>
            <a:r>
              <a:rPr lang="en-US" sz="2506">
                <a:solidFill>
                  <a:srgbClr val="FFFFFF"/>
                </a:solidFill>
                <a:latin typeface="Inria Serif"/>
                <a:ea typeface="Inria Serif"/>
                <a:cs typeface="Inria Serif"/>
                <a:sym typeface="Inria Serif"/>
              </a:rPr>
              <a:t> – For object storage and synchronous replication.</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Amazon CloudWatch</a:t>
            </a:r>
            <a:r>
              <a:rPr lang="en-US" sz="2506">
                <a:solidFill>
                  <a:srgbClr val="FFFFFF"/>
                </a:solidFill>
                <a:latin typeface="Inria Serif"/>
                <a:ea typeface="Inria Serif"/>
                <a:cs typeface="Inria Serif"/>
                <a:sym typeface="Inria Serif"/>
              </a:rPr>
              <a:t> – For monitoring and logging.</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Internet Gateway</a:t>
            </a:r>
            <a:r>
              <a:rPr lang="en-US" sz="2506">
                <a:solidFill>
                  <a:srgbClr val="FFFFFF"/>
                </a:solidFill>
                <a:latin typeface="Inria Serif"/>
                <a:ea typeface="Inria Serif"/>
                <a:cs typeface="Inria Serif"/>
                <a:sym typeface="Inria Serif"/>
              </a:rPr>
              <a:t> – To enable communication between your VPC and the internet.</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Virtual Private Cloud (VPC)</a:t>
            </a:r>
            <a:r>
              <a:rPr lang="en-US" sz="2506">
                <a:solidFill>
                  <a:srgbClr val="FFFFFF"/>
                </a:solidFill>
                <a:latin typeface="Inria Serif"/>
                <a:ea typeface="Inria Serif"/>
                <a:cs typeface="Inria Serif"/>
                <a:sym typeface="Inria Serif"/>
              </a:rPr>
              <a:t> – To isolate the network infrastructure.</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IAM (Identity and Access Management)</a:t>
            </a:r>
            <a:r>
              <a:rPr lang="en-US" sz="2506">
                <a:solidFill>
                  <a:srgbClr val="FFFFFF"/>
                </a:solidFill>
                <a:latin typeface="Inria Serif"/>
                <a:ea typeface="Inria Serif"/>
                <a:cs typeface="Inria Serif"/>
                <a:sym typeface="Inria Serif"/>
              </a:rPr>
              <a:t> - is for secure access and permission management.</a:t>
            </a: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Auto Scaling</a:t>
            </a:r>
            <a:r>
              <a:rPr lang="en-US" sz="2506">
                <a:solidFill>
                  <a:srgbClr val="FFFFFF"/>
                </a:solidFill>
                <a:latin typeface="Inria Serif"/>
                <a:ea typeface="Inria Serif"/>
                <a:cs typeface="Inria Serif"/>
                <a:sym typeface="Inria Serif"/>
              </a:rPr>
              <a:t> – To automatically scale the EC2 instances based on demand.</a:t>
            </a:r>
          </a:p>
          <a:p>
            <a:pPr algn="just" marL="541066" indent="-270533" lvl="1">
              <a:lnSpc>
                <a:spcPts val="3508"/>
              </a:lnSpc>
              <a:buFont typeface="Arial"/>
              <a:buChar char="•"/>
            </a:pPr>
            <a:r>
              <a:rPr lang="en-US" sz="2506">
                <a:solidFill>
                  <a:srgbClr val="FFFFFF"/>
                </a:solidFill>
                <a:latin typeface="Inria Serif"/>
                <a:ea typeface="Inria Serif"/>
                <a:cs typeface="Inria Serif"/>
                <a:sym typeface="Inria Serif"/>
              </a:rPr>
              <a:t>These services are spread across multiple </a:t>
            </a:r>
            <a:r>
              <a:rPr lang="en-US" b="true" sz="2506">
                <a:solidFill>
                  <a:srgbClr val="FFFFFF"/>
                </a:solidFill>
                <a:latin typeface="Inria Serif Bold"/>
                <a:ea typeface="Inria Serif Bold"/>
                <a:cs typeface="Inria Serif Bold"/>
                <a:sym typeface="Inria Serif Bold"/>
              </a:rPr>
              <a:t>Availability Zones within the N. Virginia Region</a:t>
            </a:r>
            <a:r>
              <a:rPr lang="en-US" sz="2506">
                <a:solidFill>
                  <a:srgbClr val="FFFFFF"/>
                </a:solidFill>
                <a:latin typeface="Inria Serif"/>
                <a:ea typeface="Inria Serif"/>
                <a:cs typeface="Inria Serif"/>
                <a:sym typeface="Inria Serif"/>
              </a:rPr>
              <a:t> for high availability and redundancy.</a:t>
            </a:r>
          </a:p>
          <a:p>
            <a:pPr algn="just">
              <a:lnSpc>
                <a:spcPts val="3508"/>
              </a:lnSpc>
            </a:pPr>
          </a:p>
          <a:p>
            <a:pPr algn="just" marL="541066" indent="-270533" lvl="1">
              <a:lnSpc>
                <a:spcPts val="3508"/>
              </a:lnSpc>
              <a:buFont typeface="Arial"/>
              <a:buChar char="•"/>
            </a:pPr>
            <a:r>
              <a:rPr lang="en-US" b="true" sz="2506">
                <a:solidFill>
                  <a:srgbClr val="FFFFFF"/>
                </a:solidFill>
                <a:latin typeface="Inria Serif Bold"/>
                <a:ea typeface="Inria Serif Bold"/>
                <a:cs typeface="Inria Serif Bold"/>
                <a:sym typeface="Inria Serif Bold"/>
              </a:rPr>
              <a:t>Microsoft SQL Azure</a:t>
            </a:r>
            <a:r>
              <a:rPr lang="en-US" sz="2506">
                <a:solidFill>
                  <a:srgbClr val="FFFFFF"/>
                </a:solidFill>
                <a:latin typeface="Inria Serif"/>
                <a:ea typeface="Inria Serif"/>
                <a:cs typeface="Inria Serif"/>
                <a:sym typeface="Inria Serif"/>
              </a:rPr>
              <a:t> – Managed relational database service.</a:t>
            </a:r>
          </a:p>
          <a:p>
            <a:pPr algn="just">
              <a:lnSpc>
                <a:spcPts val="350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DAGZF2uw58o</dc:identifier>
  <dcterms:modified xsi:type="dcterms:W3CDTF">2011-08-01T06:04:30Z</dcterms:modified>
  <cp:revision>1</cp:revision>
  <dc:title>CRM Final Project Presentation</dc:title>
</cp:coreProperties>
</file>